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60" r:id="rId5"/>
    <p:sldId id="261" r:id="rId6"/>
    <p:sldId id="281" r:id="rId7"/>
    <p:sldId id="259" r:id="rId8"/>
    <p:sldId id="263" r:id="rId9"/>
    <p:sldId id="264" r:id="rId10"/>
    <p:sldId id="282" r:id="rId11"/>
    <p:sldId id="265" r:id="rId12"/>
    <p:sldId id="271" r:id="rId13"/>
    <p:sldId id="272" r:id="rId14"/>
    <p:sldId id="280" r:id="rId15"/>
    <p:sldId id="268" r:id="rId16"/>
    <p:sldId id="267" r:id="rId17"/>
    <p:sldId id="284" r:id="rId18"/>
    <p:sldId id="289" r:id="rId19"/>
    <p:sldId id="290" r:id="rId20"/>
    <p:sldId id="275" r:id="rId21"/>
    <p:sldId id="283" r:id="rId22"/>
    <p:sldId id="285" r:id="rId23"/>
    <p:sldId id="286" r:id="rId24"/>
    <p:sldId id="287" r:id="rId25"/>
    <p:sldId id="288" r:id="rId26"/>
    <p:sldId id="277" r:id="rId27"/>
    <p:sldId id="273" r:id="rId28"/>
    <p:sldId id="279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0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8" autoAdjust="0"/>
    <p:restoredTop sz="96327"/>
  </p:normalViewPr>
  <p:slideViewPr>
    <p:cSldViewPr snapToGrid="0">
      <p:cViewPr varScale="1">
        <p:scale>
          <a:sx n="58" d="100"/>
          <a:sy n="58" d="100"/>
        </p:scale>
        <p:origin x="4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07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돌 사이로 자라는 야생 식물의 모습을 근접 촬영한 사진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어두운 구름 아래 흙길을 전경으로 두고 형성된 커다란 바위의 대형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화산암 사이로 자라는 야생 식물을 근접 촬영한 사진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푸른 암벽으로 둘러싸인 폭포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푸른 언덕 풍경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이끼에 덮인 돌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어두운 구름 아래 흙길을 전경으로 두고 형성된 커다란 바위의 대형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1일차"/>
          <p:cNvSpPr txBox="1">
            <a:spLocks noGrp="1"/>
          </p:cNvSpPr>
          <p:nvPr>
            <p:ph type="body" sz="quarter" idx="21"/>
          </p:nvPr>
        </p:nvSpPr>
        <p:spPr>
          <a:xfrm>
            <a:off x="15536665" y="5134828"/>
            <a:ext cx="7820464" cy="103857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CECEC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1일차</a:t>
            </a:r>
          </a:p>
        </p:txBody>
      </p:sp>
      <p:sp>
        <p:nvSpPr>
          <p:cNvPr id="152" name="인공지능을 활용한 영상처리"/>
          <p:cNvSpPr txBox="1">
            <a:spLocks noGrp="1"/>
          </p:cNvSpPr>
          <p:nvPr>
            <p:ph type="title"/>
          </p:nvPr>
        </p:nvSpPr>
        <p:spPr>
          <a:xfrm>
            <a:off x="7467596" y="3537339"/>
            <a:ext cx="16017284" cy="1721182"/>
          </a:xfrm>
          <a:prstGeom prst="rect">
            <a:avLst/>
          </a:prstGeom>
        </p:spPr>
        <p:txBody>
          <a:bodyPr/>
          <a:lstStyle>
            <a:lvl1pPr algn="r" defTabSz="2267655">
              <a:defRPr sz="10788" spc="-215">
                <a:solidFill>
                  <a:srgbClr val="ECECEC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인공지능을 활용한 영상처리</a:t>
            </a:r>
          </a:p>
        </p:txBody>
      </p:sp>
      <p:sp>
        <p:nvSpPr>
          <p:cNvPr id="151" name="2023-02…"/>
          <p:cNvSpPr txBox="1">
            <a:spLocks noGrp="1"/>
          </p:cNvSpPr>
          <p:nvPr>
            <p:ph type="body" sz="quarter" idx="1"/>
          </p:nvPr>
        </p:nvSpPr>
        <p:spPr>
          <a:xfrm>
            <a:off x="19827769" y="11414666"/>
            <a:ext cx="3222248" cy="13251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algn="r" defTabSz="825500">
              <a:defRPr sz="3600">
                <a:solidFill>
                  <a:srgbClr val="ECECEC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2023-02</a:t>
            </a:r>
          </a:p>
          <a:p>
            <a:pPr algn="r" defTabSz="825500">
              <a:defRPr sz="3600">
                <a:solidFill>
                  <a:srgbClr val="ECECEC"/>
                </a:solidFill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t>(주) 유인원테크</a:t>
            </a:r>
          </a:p>
        </p:txBody>
      </p:sp>
      <p:pic>
        <p:nvPicPr>
          <p:cNvPr id="154" name="think_draw_white.png" descr="think_draw_white.png"/>
          <p:cNvPicPr>
            <a:picLocks/>
          </p:cNvPicPr>
          <p:nvPr/>
        </p:nvPicPr>
        <p:blipFill>
          <a:blip r:embed="rId2"/>
          <a:srcRect l="15462" b="18031"/>
          <a:stretch>
            <a:fillRect/>
          </a:stretch>
        </p:blipFill>
        <p:spPr>
          <a:xfrm>
            <a:off x="20305060" y="9182587"/>
            <a:ext cx="2599468" cy="239393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선"/>
          <p:cNvSpPr/>
          <p:nvPr/>
        </p:nvSpPr>
        <p:spPr>
          <a:xfrm>
            <a:off x="11788806" y="6079066"/>
            <a:ext cx="11530654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6" name="2023 경기대 빅데이터 캠프"/>
          <p:cNvSpPr txBox="1"/>
          <p:nvPr/>
        </p:nvSpPr>
        <p:spPr>
          <a:xfrm>
            <a:off x="76532" y="12788694"/>
            <a:ext cx="7820464" cy="869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algn="r" defTabSz="775969">
              <a:defRPr sz="5170">
                <a:solidFill>
                  <a:srgbClr val="ECECEC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2023 경기대 빅데이터 캠프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1. 신경망 이전의 영상인식 (분류 예시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3</a:t>
            </a:r>
            <a:r>
              <a:rPr dirty="0"/>
              <a:t>. </a:t>
            </a:r>
            <a:r>
              <a:rPr lang="ko-KR" altLang="en-US" dirty="0"/>
              <a:t>이미지 구조 설명</a:t>
            </a:r>
            <a:endParaRPr dirty="0"/>
          </a:p>
        </p:txBody>
      </p:sp>
      <p:sp>
        <p:nvSpPr>
          <p:cNvPr id="229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39D385-4287-7A03-5263-2BCD2A7D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15" y="4095317"/>
            <a:ext cx="7367153" cy="55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DB32290-F8FA-BD7C-F3C6-757C791AD354}"/>
              </a:ext>
            </a:extLst>
          </p:cNvPr>
          <p:cNvGrpSpPr/>
          <p:nvPr/>
        </p:nvGrpSpPr>
        <p:grpSpPr>
          <a:xfrm>
            <a:off x="11863392" y="3583867"/>
            <a:ext cx="7706694" cy="6810946"/>
            <a:chOff x="12029646" y="4265582"/>
            <a:chExt cx="7706694" cy="6810946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4E0D2CCA-0D6B-59AF-2B23-820C4E130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13"/>
            <a:stretch/>
          </p:blipFill>
          <p:spPr bwMode="auto">
            <a:xfrm>
              <a:off x="12029646" y="4265582"/>
              <a:ext cx="5618452" cy="558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B20DDCB0-2116-2969-19FD-2A643500FE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13"/>
            <a:stretch/>
          </p:blipFill>
          <p:spPr bwMode="auto">
            <a:xfrm>
              <a:off x="13073767" y="4799797"/>
              <a:ext cx="5618452" cy="558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3A2C813F-28C3-AF8F-6B73-71C1E0034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13"/>
            <a:stretch/>
          </p:blipFill>
          <p:spPr bwMode="auto">
            <a:xfrm>
              <a:off x="14117888" y="5494880"/>
              <a:ext cx="5618452" cy="558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1940년대 근대 신경망의 연구를 기반으로 각 신경세포의 기능은 단순하나 상호 연결됨으로써 복잡한 계산을 수행할 수 있다는 이론을 시스템에 적용…">
            <a:extLst>
              <a:ext uri="{FF2B5EF4-FFF2-40B4-BE49-F238E27FC236}">
                <a16:creationId xmlns:a16="http://schemas.microsoft.com/office/drawing/2014/main" id="{30AD35C6-BA48-7BF8-5BE4-26382349FF3A}"/>
              </a:ext>
            </a:extLst>
          </p:cNvPr>
          <p:cNvSpPr txBox="1"/>
          <p:nvPr/>
        </p:nvSpPr>
        <p:spPr>
          <a:xfrm>
            <a:off x="2200615" y="10893256"/>
            <a:ext cx="17998064" cy="114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RGB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컬러 이미지는 한 픽셀을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Red, Green, Blue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3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가지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값으로 표현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 algn="l"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9097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2. 영상인식 기술의 신경망 적용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dirty="0" err="1"/>
              <a:t>영상인식</a:t>
            </a:r>
            <a:r>
              <a:rPr dirty="0"/>
              <a:t> </a:t>
            </a:r>
            <a:r>
              <a:rPr dirty="0" err="1"/>
              <a:t>기술의</a:t>
            </a: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적용</a:t>
            </a:r>
            <a:endParaRPr dirty="0"/>
          </a:p>
        </p:txBody>
      </p:sp>
      <p:sp>
        <p:nvSpPr>
          <p:cNvPr id="239" name="신경망"/>
          <p:cNvSpPr txBox="1">
            <a:spLocks noGrp="1"/>
          </p:cNvSpPr>
          <p:nvPr>
            <p:ph type="body" idx="1"/>
          </p:nvPr>
        </p:nvSpPr>
        <p:spPr>
          <a:xfrm>
            <a:off x="1341966" y="3473242"/>
            <a:ext cx="18284628" cy="885873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신경망</a:t>
            </a:r>
            <a:endParaRPr dirty="0"/>
          </a:p>
        </p:txBody>
      </p:sp>
      <p:sp>
        <p:nvSpPr>
          <p:cNvPr id="238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40" name="neuron.png" descr="neur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09" y="4506024"/>
            <a:ext cx="10848846" cy="3831237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1940년대 근대 신경망의 연구를 기반으로 각 신경세포의 기능은 단순하나 상호 연결됨으로써 복잡한 계산을 수행할 수 있다는 이론을 시스템에 적용…"/>
          <p:cNvSpPr txBox="1"/>
          <p:nvPr/>
        </p:nvSpPr>
        <p:spPr>
          <a:xfrm>
            <a:off x="1842509" y="8496261"/>
            <a:ext cx="17998064" cy="2718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-  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신경망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(neural network)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은 생물학적 뉴런의 작동 방식에서 영감을 받은 컴퓨터 알고리즘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>
                <a:solidFill>
                  <a:schemeClr val="tx1"/>
                </a:solidFill>
              </a:rPr>
              <a:t> </a:t>
            </a:r>
          </a:p>
          <a:p>
            <a:pPr marL="457200" indent="-457200" algn="l"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여러 개의 뉴런과 연결된 가중치와 편향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(bias)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을 학습하며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입력값에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 대한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출력값을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 예측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 algn="l"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57200" indent="-457200" algn="l"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입력층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(input layer),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은닉층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(hidden layer),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출력층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(output layer)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으로 구성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42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726" y="4605940"/>
            <a:ext cx="6867491" cy="3631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2. 영상인식 기술의 신경망 적용 (주요 변수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dirty="0" err="1"/>
              <a:t>영상인식</a:t>
            </a:r>
            <a:r>
              <a:rPr dirty="0"/>
              <a:t> </a:t>
            </a:r>
            <a:r>
              <a:rPr dirty="0" err="1"/>
              <a:t>기술의</a:t>
            </a: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적용</a:t>
            </a:r>
            <a:r>
              <a:rPr dirty="0"/>
              <a:t> (</a:t>
            </a:r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변수</a:t>
            </a:r>
            <a:r>
              <a:rPr dirty="0"/>
              <a:t>)</a:t>
            </a:r>
          </a:p>
        </p:txBody>
      </p:sp>
      <p:sp>
        <p:nvSpPr>
          <p:cNvPr id="342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3" name="네트워크 설계 (입/출력 위주)"/>
          <p:cNvSpPr txBox="1"/>
          <p:nvPr/>
        </p:nvSpPr>
        <p:spPr>
          <a:xfrm>
            <a:off x="1341966" y="3175964"/>
            <a:ext cx="18284628" cy="100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네트워크</a:t>
            </a:r>
            <a:r>
              <a:rPr dirty="0"/>
              <a:t> </a:t>
            </a:r>
            <a:r>
              <a:rPr lang="ko-KR" altLang="en-US" dirty="0"/>
              <a:t>구조</a:t>
            </a:r>
            <a:endParaRPr dirty="0"/>
          </a:p>
        </p:txBody>
      </p:sp>
      <p:sp>
        <p:nvSpPr>
          <p:cNvPr id="344" name="손실 함수 (Loss function)"/>
          <p:cNvSpPr txBox="1"/>
          <p:nvPr/>
        </p:nvSpPr>
        <p:spPr>
          <a:xfrm>
            <a:off x="1341966" y="7871760"/>
            <a:ext cx="18284628" cy="100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손실</a:t>
            </a:r>
            <a:r>
              <a:rPr dirty="0"/>
              <a:t> </a:t>
            </a:r>
            <a:r>
              <a:rPr dirty="0" err="1"/>
              <a:t>함수</a:t>
            </a:r>
            <a:r>
              <a:rPr dirty="0"/>
              <a:t> (Loss function)</a:t>
            </a:r>
          </a:p>
        </p:txBody>
      </p:sp>
      <p:sp>
        <p:nvSpPr>
          <p:cNvPr id="345" name="입력층: 영상의 경우 연산량과 성능간 trade-off를 고려해서 작성…"/>
          <p:cNvSpPr txBox="1"/>
          <p:nvPr/>
        </p:nvSpPr>
        <p:spPr>
          <a:xfrm>
            <a:off x="1775329" y="4185463"/>
            <a:ext cx="17998064" cy="2718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입력층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: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입력 데이터를 받아들이는 층으로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일반적으로 신경망의 첫 번째 층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 algn="l">
              <a:buSzPct val="123000"/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 err="1">
                <a:solidFill>
                  <a:schemeClr val="tx1"/>
                </a:solidFill>
              </a:rPr>
              <a:t>은닉층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입력층과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출력층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 사이에 있는 중간 층으로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신경망의 복잡도를 증가시키는 역할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 algn="l">
              <a:buSzPct val="123000"/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>
              <a:solidFill>
                <a:schemeClr val="tx1"/>
              </a:solidFill>
            </a:endParaRPr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dirty="0">
                <a:solidFill>
                  <a:schemeClr val="tx1"/>
                </a:solidFill>
              </a:rPr>
              <a:t>- </a:t>
            </a:r>
            <a:r>
              <a:rPr dirty="0" err="1">
                <a:solidFill>
                  <a:schemeClr val="tx1"/>
                </a:solidFill>
              </a:rPr>
              <a:t>출력층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: </a:t>
            </a:r>
            <a:r>
              <a:rPr dirty="0" err="1">
                <a:solidFill>
                  <a:schemeClr val="tx1"/>
                </a:solidFill>
              </a:rPr>
              <a:t>네트워크를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통해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구하고자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하는</a:t>
            </a:r>
            <a:r>
              <a:rPr dirty="0">
                <a:solidFill>
                  <a:schemeClr val="tx1"/>
                </a:solidFill>
              </a:rPr>
              <a:t> 값, (</a:t>
            </a:r>
            <a:r>
              <a:rPr dirty="0" err="1">
                <a:solidFill>
                  <a:schemeClr val="tx1"/>
                </a:solidFill>
              </a:rPr>
              <a:t>선형적인</a:t>
            </a:r>
            <a:r>
              <a:rPr dirty="0">
                <a:solidFill>
                  <a:schemeClr val="tx1"/>
                </a:solidFill>
              </a:rPr>
              <a:t> 값, </a:t>
            </a:r>
            <a:r>
              <a:rPr dirty="0" err="1">
                <a:solidFill>
                  <a:schemeClr val="tx1"/>
                </a:solidFill>
              </a:rPr>
              <a:t>확률</a:t>
            </a:r>
            <a:r>
              <a:rPr dirty="0">
                <a:solidFill>
                  <a:schemeClr val="tx1"/>
                </a:solidFill>
              </a:rPr>
              <a:t> </a:t>
            </a:r>
            <a:r>
              <a:rPr dirty="0" err="1">
                <a:solidFill>
                  <a:schemeClr val="tx1"/>
                </a:solidFill>
              </a:rPr>
              <a:t>벡터</a:t>
            </a:r>
            <a:r>
              <a:rPr dirty="0">
                <a:solidFill>
                  <a:schemeClr val="tx1"/>
                </a:solidFill>
              </a:rPr>
              <a:t> 등 )</a:t>
            </a:r>
          </a:p>
        </p:txBody>
      </p:sp>
      <p:sp>
        <p:nvSpPr>
          <p:cNvPr id="346" name="모델의 예측과 실제 정답의 차이를 구하는 함수로, 인공지능 학습이란 손실 함수 값을 최소화 하는 방향으로 진행…"/>
          <p:cNvSpPr txBox="1"/>
          <p:nvPr/>
        </p:nvSpPr>
        <p:spPr>
          <a:xfrm>
            <a:off x="1643318" y="9222038"/>
            <a:ext cx="20302282" cy="167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dirty="0"/>
              <a:t>-</a:t>
            </a:r>
            <a:r>
              <a:rPr dirty="0"/>
              <a:t> </a:t>
            </a:r>
            <a:r>
              <a:rPr lang="en-US" dirty="0"/>
              <a:t>AI </a:t>
            </a:r>
            <a:r>
              <a:rPr dirty="0" err="1"/>
              <a:t>모델의</a:t>
            </a:r>
            <a:r>
              <a:rPr dirty="0"/>
              <a:t> </a:t>
            </a:r>
            <a:r>
              <a:rPr dirty="0" err="1"/>
              <a:t>예측과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정답의</a:t>
            </a:r>
            <a:r>
              <a:rPr dirty="0"/>
              <a:t> </a:t>
            </a:r>
            <a:r>
              <a:rPr dirty="0" err="1"/>
              <a:t>차이를</a:t>
            </a:r>
            <a:r>
              <a:rPr dirty="0"/>
              <a:t> </a:t>
            </a:r>
            <a:r>
              <a:rPr dirty="0" err="1"/>
              <a:t>구하는</a:t>
            </a:r>
            <a:r>
              <a:rPr dirty="0"/>
              <a:t> </a:t>
            </a:r>
            <a:r>
              <a:rPr dirty="0" err="1"/>
              <a:t>함수로</a:t>
            </a:r>
            <a:r>
              <a:rPr dirty="0"/>
              <a:t>, </a:t>
            </a:r>
            <a:r>
              <a:rPr dirty="0" err="1"/>
              <a:t>손실</a:t>
            </a:r>
            <a:r>
              <a:rPr dirty="0"/>
              <a:t> </a:t>
            </a:r>
            <a:r>
              <a:rPr dirty="0" err="1"/>
              <a:t>함수</a:t>
            </a:r>
            <a:r>
              <a:rPr dirty="0"/>
              <a:t> </a:t>
            </a:r>
            <a:r>
              <a:rPr dirty="0" err="1"/>
              <a:t>값을</a:t>
            </a:r>
            <a:r>
              <a:rPr dirty="0"/>
              <a:t> </a:t>
            </a:r>
            <a:r>
              <a:rPr dirty="0" err="1"/>
              <a:t>최소화</a:t>
            </a:r>
            <a:r>
              <a:rPr dirty="0"/>
              <a:t> </a:t>
            </a:r>
            <a:r>
              <a:rPr dirty="0" err="1"/>
              <a:t>하는</a:t>
            </a:r>
            <a:r>
              <a:rPr dirty="0"/>
              <a:t> </a:t>
            </a:r>
            <a:r>
              <a:rPr dirty="0" err="1"/>
              <a:t>방향으로</a:t>
            </a:r>
            <a:r>
              <a:rPr dirty="0"/>
              <a:t> </a:t>
            </a:r>
            <a:r>
              <a:rPr lang="ko-KR" altLang="en-US" dirty="0"/>
              <a:t>학습 </a:t>
            </a:r>
            <a:r>
              <a:rPr dirty="0" err="1"/>
              <a:t>진행</a:t>
            </a:r>
            <a:endParaRPr dirty="0"/>
          </a:p>
          <a:p>
            <a:pPr marL="431800" indent="-431800" algn="l">
              <a:buSzPct val="123000"/>
              <a:buChar char="☞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/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dirty="0"/>
              <a:t>-</a:t>
            </a:r>
            <a:r>
              <a:rPr dirty="0"/>
              <a:t> </a:t>
            </a:r>
            <a:r>
              <a:rPr dirty="0" err="1"/>
              <a:t>대표적으로</a:t>
            </a:r>
            <a:r>
              <a:rPr dirty="0"/>
              <a:t> </a:t>
            </a:r>
            <a:r>
              <a:rPr dirty="0" err="1"/>
              <a:t>평균제곱오차</a:t>
            </a:r>
            <a:r>
              <a:rPr dirty="0"/>
              <a:t>(MSE / Mean Squared Error), </a:t>
            </a:r>
            <a:r>
              <a:rPr dirty="0" err="1"/>
              <a:t>교차</a:t>
            </a:r>
            <a:r>
              <a:rPr dirty="0"/>
              <a:t> </a:t>
            </a:r>
            <a:r>
              <a:rPr dirty="0" err="1"/>
              <a:t>엔트로피</a:t>
            </a:r>
            <a:r>
              <a:rPr dirty="0"/>
              <a:t> (Cross Entropy) 등 </a:t>
            </a:r>
            <a:r>
              <a:rPr dirty="0" err="1"/>
              <a:t>존재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2. 영상인식 기술의 신경망 적용 (주요 변수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dirty="0" err="1"/>
              <a:t>영상인식</a:t>
            </a:r>
            <a:r>
              <a:rPr dirty="0"/>
              <a:t> </a:t>
            </a:r>
            <a:r>
              <a:rPr dirty="0" err="1"/>
              <a:t>기술의</a:t>
            </a: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적용</a:t>
            </a:r>
            <a:r>
              <a:rPr dirty="0"/>
              <a:t> (</a:t>
            </a:r>
            <a:r>
              <a:rPr dirty="0" err="1"/>
              <a:t>주요</a:t>
            </a:r>
            <a:r>
              <a:rPr dirty="0"/>
              <a:t> </a:t>
            </a:r>
            <a:r>
              <a:rPr dirty="0" err="1"/>
              <a:t>변수</a:t>
            </a:r>
            <a:r>
              <a:rPr dirty="0"/>
              <a:t>)</a:t>
            </a:r>
          </a:p>
        </p:txBody>
      </p:sp>
      <p:sp>
        <p:nvSpPr>
          <p:cNvPr id="349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하이퍼 파라미터"/>
          <p:cNvSpPr txBox="1"/>
          <p:nvPr/>
        </p:nvSpPr>
        <p:spPr>
          <a:xfrm>
            <a:off x="1341966" y="3473242"/>
            <a:ext cx="18284628" cy="100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하이퍼</a:t>
            </a:r>
            <a:r>
              <a:rPr dirty="0"/>
              <a:t> </a:t>
            </a:r>
            <a:r>
              <a:rPr dirty="0" err="1"/>
              <a:t>파라미터</a:t>
            </a:r>
            <a:endParaRPr dirty="0"/>
          </a:p>
        </p:txBody>
      </p:sp>
      <p:sp>
        <p:nvSpPr>
          <p:cNvPr id="351" name="batch size : 배치에서 사용될 데이터 수량…"/>
          <p:cNvSpPr txBox="1"/>
          <p:nvPr/>
        </p:nvSpPr>
        <p:spPr>
          <a:xfrm>
            <a:off x="1778785" y="4578350"/>
            <a:ext cx="17998063" cy="45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batch size : </a:t>
            </a:r>
            <a:r>
              <a:rPr dirty="0" err="1"/>
              <a:t>배치에서</a:t>
            </a:r>
            <a:r>
              <a:rPr dirty="0"/>
              <a:t> </a:t>
            </a:r>
            <a:r>
              <a:rPr dirty="0" err="1"/>
              <a:t>사용될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수량</a:t>
            </a: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epoch : 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반복</a:t>
            </a:r>
            <a:r>
              <a:rPr dirty="0"/>
              <a:t>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횟수</a:t>
            </a: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optimizer : </a:t>
            </a:r>
            <a:r>
              <a:rPr dirty="0" err="1"/>
              <a:t>역전파에서</a:t>
            </a:r>
            <a:r>
              <a:rPr dirty="0"/>
              <a:t> </a:t>
            </a:r>
            <a:r>
              <a:rPr dirty="0" err="1"/>
              <a:t>도출된</a:t>
            </a:r>
            <a:r>
              <a:rPr dirty="0"/>
              <a:t> </a:t>
            </a:r>
            <a:r>
              <a:rPr dirty="0" err="1"/>
              <a:t>편미분</a:t>
            </a:r>
            <a:r>
              <a:rPr dirty="0"/>
              <a:t>(</a:t>
            </a:r>
            <a:r>
              <a:rPr dirty="0" err="1"/>
              <a:t>기울기</a:t>
            </a:r>
            <a:r>
              <a:rPr dirty="0"/>
              <a:t>) </a:t>
            </a:r>
            <a:r>
              <a:rPr dirty="0" err="1"/>
              <a:t>값을</a:t>
            </a:r>
            <a:r>
              <a:rPr dirty="0"/>
              <a:t> </a:t>
            </a:r>
            <a:r>
              <a:rPr dirty="0" err="1"/>
              <a:t>업데이트할</a:t>
            </a:r>
            <a:r>
              <a:rPr dirty="0"/>
              <a:t> </a:t>
            </a:r>
            <a:r>
              <a:rPr dirty="0" err="1"/>
              <a:t>방식</a:t>
            </a:r>
            <a:r>
              <a:rPr dirty="0"/>
              <a:t> (SGD, Adam 등)</a:t>
            </a:r>
          </a:p>
          <a:p>
            <a:pPr algn="l"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learning rate : </a:t>
            </a:r>
            <a:r>
              <a:rPr dirty="0" err="1"/>
              <a:t>역전파에서</a:t>
            </a:r>
            <a:r>
              <a:rPr dirty="0"/>
              <a:t> </a:t>
            </a:r>
            <a:r>
              <a:rPr dirty="0" err="1"/>
              <a:t>도출된</a:t>
            </a:r>
            <a:r>
              <a:rPr dirty="0"/>
              <a:t> </a:t>
            </a:r>
            <a:r>
              <a:rPr dirty="0" err="1"/>
              <a:t>편미분</a:t>
            </a:r>
            <a:r>
              <a:rPr dirty="0"/>
              <a:t>(</a:t>
            </a:r>
            <a:r>
              <a:rPr dirty="0" err="1"/>
              <a:t>기울기</a:t>
            </a:r>
            <a:r>
              <a:rPr dirty="0"/>
              <a:t>) </a:t>
            </a:r>
            <a:r>
              <a:rPr dirty="0" err="1"/>
              <a:t>값을</a:t>
            </a:r>
            <a:r>
              <a:rPr dirty="0"/>
              <a:t> </a:t>
            </a:r>
            <a:r>
              <a:rPr dirty="0" err="1"/>
              <a:t>업데이트할</a:t>
            </a:r>
            <a:r>
              <a:rPr dirty="0"/>
              <a:t> </a:t>
            </a:r>
            <a:r>
              <a:rPr dirty="0" err="1"/>
              <a:t>정도</a:t>
            </a:r>
            <a:r>
              <a:rPr dirty="0"/>
              <a:t> (0.01 등)</a:t>
            </a:r>
          </a:p>
          <a:p>
            <a:pPr algn="l"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metric : </a:t>
            </a:r>
            <a:r>
              <a:rPr dirty="0" err="1"/>
              <a:t>네트워크</a:t>
            </a:r>
            <a:r>
              <a:rPr dirty="0"/>
              <a:t> </a:t>
            </a:r>
            <a:r>
              <a:rPr dirty="0" err="1"/>
              <a:t>평가</a:t>
            </a:r>
            <a:r>
              <a:rPr dirty="0"/>
              <a:t> </a:t>
            </a:r>
            <a:r>
              <a:rPr dirty="0" err="1"/>
              <a:t>척도</a:t>
            </a:r>
            <a:r>
              <a:rPr dirty="0"/>
              <a:t> (Accuracy, </a:t>
            </a:r>
            <a:r>
              <a:rPr dirty="0" err="1"/>
              <a:t>IoU</a:t>
            </a:r>
            <a:r>
              <a:rPr dirty="0"/>
              <a:t> 등)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2. 영상인식 기술의 신경망 적용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dirty="0" err="1"/>
              <a:t>영상인식</a:t>
            </a:r>
            <a:r>
              <a:rPr dirty="0"/>
              <a:t> </a:t>
            </a:r>
            <a:r>
              <a:rPr dirty="0" err="1"/>
              <a:t>기술의</a:t>
            </a: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적용</a:t>
            </a:r>
            <a:endParaRPr dirty="0"/>
          </a:p>
        </p:txBody>
      </p:sp>
      <p:sp>
        <p:nvSpPr>
          <p:cNvPr id="239" name="신경망"/>
          <p:cNvSpPr txBox="1">
            <a:spLocks noGrp="1"/>
          </p:cNvSpPr>
          <p:nvPr>
            <p:ph type="body" idx="1"/>
          </p:nvPr>
        </p:nvSpPr>
        <p:spPr>
          <a:xfrm>
            <a:off x="1302840" y="3340196"/>
            <a:ext cx="18284628" cy="885873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ko-KR" alt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퍼셉트론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8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47506-ABBB-8BE1-EE68-3A68FEAB0EF7}"/>
              </a:ext>
            </a:extLst>
          </p:cNvPr>
          <p:cNvSpPr txBox="1"/>
          <p:nvPr/>
        </p:nvSpPr>
        <p:spPr>
          <a:xfrm>
            <a:off x="1967948" y="4359116"/>
            <a:ext cx="20434852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Tx/>
              <a:buChar char="-"/>
            </a:pPr>
            <a:r>
              <a:rPr lang="ko-KR" altLang="en-US" sz="3600" b="0" i="0" dirty="0">
                <a:solidFill>
                  <a:schemeClr val="tx1"/>
                </a:solidFill>
                <a:effectLst/>
                <a:latin typeface="Söhne"/>
              </a:rPr>
              <a:t>이진 분류</a:t>
            </a:r>
            <a:r>
              <a:rPr lang="en-US" altLang="ko-KR" sz="3600" b="0" i="0" dirty="0">
                <a:solidFill>
                  <a:schemeClr val="tx1"/>
                </a:solidFill>
                <a:effectLst/>
                <a:latin typeface="Söhne"/>
              </a:rPr>
              <a:t>(Binary Classification)</a:t>
            </a:r>
            <a:r>
              <a:rPr lang="ko-KR" altLang="en-US" sz="3600" b="0" i="0" dirty="0">
                <a:solidFill>
                  <a:schemeClr val="tx1"/>
                </a:solidFill>
                <a:effectLst/>
                <a:latin typeface="Söhne"/>
              </a:rPr>
              <a:t>를 위해 고안된 알고리즘</a:t>
            </a:r>
            <a:endParaRPr lang="en-US" altLang="ko-KR" sz="3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571500" indent="-571500" algn="l">
              <a:buFontTx/>
              <a:buChar char="-"/>
            </a:pPr>
            <a:endParaRPr lang="en-US" altLang="ko-KR" sz="36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571500" indent="-571500" algn="l">
              <a:buFontTx/>
              <a:buChar char="-"/>
            </a:pPr>
            <a:r>
              <a:rPr lang="ko-KR" altLang="en-US" sz="3600" b="0" i="0" dirty="0">
                <a:solidFill>
                  <a:schemeClr val="tx1"/>
                </a:solidFill>
                <a:effectLst/>
                <a:latin typeface="Söhne"/>
              </a:rPr>
              <a:t>하나의 입력 벡터를 받아서 가중치 합을 계산한 후</a:t>
            </a:r>
            <a:r>
              <a:rPr lang="en-US" altLang="ko-KR" sz="3600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sz="3600" b="0" i="0" dirty="0">
                <a:solidFill>
                  <a:schemeClr val="tx1"/>
                </a:solidFill>
                <a:effectLst/>
                <a:latin typeface="Söhne"/>
              </a:rPr>
              <a:t>이를 활성화 함수</a:t>
            </a:r>
            <a:r>
              <a:rPr lang="en-US" altLang="ko-KR" sz="3600" b="0" i="0" dirty="0">
                <a:solidFill>
                  <a:schemeClr val="tx1"/>
                </a:solidFill>
                <a:effectLst/>
                <a:latin typeface="Söhne"/>
              </a:rPr>
              <a:t>(Activation Function)</a:t>
            </a:r>
            <a:r>
              <a:rPr lang="ko-KR" altLang="en-US" sz="3600" b="0" i="0" dirty="0">
                <a:solidFill>
                  <a:schemeClr val="tx1"/>
                </a:solidFill>
                <a:effectLst/>
                <a:latin typeface="Söhne"/>
              </a:rPr>
              <a:t>에 적용하여 출력 값을 결정</a:t>
            </a:r>
            <a:endParaRPr lang="en-US" altLang="ko-KR" sz="3600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FA0BC8-41E9-F993-0FDA-B291D773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13" y="7768594"/>
            <a:ext cx="12524159" cy="38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4383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2. 영상인식 기술의 신경망 적용 (활성함수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dirty="0" err="1"/>
              <a:t>영상인식</a:t>
            </a:r>
            <a:r>
              <a:rPr dirty="0"/>
              <a:t> </a:t>
            </a:r>
            <a:r>
              <a:rPr dirty="0" err="1"/>
              <a:t>기술의</a:t>
            </a: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적용</a:t>
            </a:r>
            <a:r>
              <a:rPr dirty="0"/>
              <a:t> (</a:t>
            </a:r>
            <a:r>
              <a:rPr dirty="0" err="1"/>
              <a:t>활성함수</a:t>
            </a:r>
            <a:r>
              <a:rPr dirty="0"/>
              <a:t>)</a:t>
            </a:r>
          </a:p>
        </p:txBody>
      </p:sp>
      <p:sp>
        <p:nvSpPr>
          <p:cNvPr id="282" name="신경망"/>
          <p:cNvSpPr txBox="1">
            <a:spLocks noGrp="1"/>
          </p:cNvSpPr>
          <p:nvPr>
            <p:ph type="body" idx="1"/>
          </p:nvPr>
        </p:nvSpPr>
        <p:spPr>
          <a:xfrm>
            <a:off x="1302840" y="3476124"/>
            <a:ext cx="18284628" cy="1009499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신경망</a:t>
            </a:r>
            <a:endParaRPr dirty="0"/>
          </a:p>
        </p:txBody>
      </p:sp>
      <p:sp>
        <p:nvSpPr>
          <p:cNvPr id="281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95" name="그룹화"/>
          <p:cNvGrpSpPr/>
          <p:nvPr/>
        </p:nvGrpSpPr>
        <p:grpSpPr>
          <a:xfrm>
            <a:off x="2217399" y="4680590"/>
            <a:ext cx="7646835" cy="3511234"/>
            <a:chOff x="0" y="0"/>
            <a:chExt cx="7646833" cy="3511233"/>
          </a:xfrm>
        </p:grpSpPr>
        <p:sp>
          <p:nvSpPr>
            <p:cNvPr id="283" name="선"/>
            <p:cNvSpPr/>
            <p:nvPr/>
          </p:nvSpPr>
          <p:spPr>
            <a:xfrm>
              <a:off x="3713860" y="1599612"/>
              <a:ext cx="2640579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84" name="x1"/>
            <p:cNvSpPr/>
            <p:nvPr/>
          </p:nvSpPr>
          <p:spPr>
            <a:xfrm>
              <a:off x="0" y="0"/>
              <a:ext cx="1270000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x1</a:t>
              </a:r>
            </a:p>
          </p:txBody>
        </p:sp>
        <p:sp>
          <p:nvSpPr>
            <p:cNvPr id="285" name="x2"/>
            <p:cNvSpPr/>
            <p:nvPr/>
          </p:nvSpPr>
          <p:spPr>
            <a:xfrm>
              <a:off x="0" y="1976579"/>
              <a:ext cx="1270000" cy="12700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x2</a:t>
              </a:r>
            </a:p>
          </p:txBody>
        </p:sp>
        <p:sp>
          <p:nvSpPr>
            <p:cNvPr id="286" name="y"/>
            <p:cNvSpPr/>
            <p:nvPr/>
          </p:nvSpPr>
          <p:spPr>
            <a:xfrm>
              <a:off x="6376833" y="965200"/>
              <a:ext cx="1270001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287" name="선"/>
            <p:cNvSpPr/>
            <p:nvPr/>
          </p:nvSpPr>
          <p:spPr>
            <a:xfrm>
              <a:off x="1135491" y="759507"/>
              <a:ext cx="1264903" cy="87596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88" name="선"/>
            <p:cNvSpPr/>
            <p:nvPr/>
          </p:nvSpPr>
          <p:spPr>
            <a:xfrm flipV="1">
              <a:off x="1136098" y="1674037"/>
              <a:ext cx="1262975" cy="8752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89" name="W1"/>
            <p:cNvSpPr txBox="1"/>
            <p:nvPr/>
          </p:nvSpPr>
          <p:spPr>
            <a:xfrm>
              <a:off x="1672793" y="596423"/>
              <a:ext cx="566014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W1</a:t>
              </a:r>
            </a:p>
          </p:txBody>
        </p:sp>
        <p:sp>
          <p:nvSpPr>
            <p:cNvPr id="290" name="W2"/>
            <p:cNvSpPr txBox="1"/>
            <p:nvPr/>
          </p:nvSpPr>
          <p:spPr>
            <a:xfrm>
              <a:off x="1672793" y="2222023"/>
              <a:ext cx="566014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W2</a:t>
              </a:r>
            </a:p>
          </p:txBody>
        </p:sp>
        <p:sp>
          <p:nvSpPr>
            <p:cNvPr id="291" name="b"/>
            <p:cNvSpPr txBox="1"/>
            <p:nvPr/>
          </p:nvSpPr>
          <p:spPr>
            <a:xfrm>
              <a:off x="2908943" y="3049867"/>
              <a:ext cx="295047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b</a:t>
              </a:r>
            </a:p>
          </p:txBody>
        </p:sp>
        <p:sp>
          <p:nvSpPr>
            <p:cNvPr id="292" name="선"/>
            <p:cNvSpPr/>
            <p:nvPr/>
          </p:nvSpPr>
          <p:spPr>
            <a:xfrm flipV="1">
              <a:off x="3056466" y="2212745"/>
              <a:ext cx="1" cy="85240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93" name="𝛂"/>
            <p:cNvSpPr/>
            <p:nvPr/>
          </p:nvSpPr>
          <p:spPr>
            <a:xfrm>
              <a:off x="2421466" y="965200"/>
              <a:ext cx="1270001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48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𝛂</a:t>
              </a:r>
            </a:p>
          </p:txBody>
        </p:sp>
        <p:sp>
          <p:nvSpPr>
            <p:cNvPr id="294" name="h(𝛂)"/>
            <p:cNvSpPr/>
            <p:nvPr/>
          </p:nvSpPr>
          <p:spPr>
            <a:xfrm>
              <a:off x="4399150" y="965200"/>
              <a:ext cx="1270001" cy="12700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h(𝛂)</a:t>
              </a:r>
            </a:p>
          </p:txBody>
        </p:sp>
      </p:grpSp>
      <p:sp>
        <p:nvSpPr>
          <p:cNvPr id="296" name="활성함수"/>
          <p:cNvSpPr txBox="1"/>
          <p:nvPr/>
        </p:nvSpPr>
        <p:spPr>
          <a:xfrm>
            <a:off x="11180772" y="3567986"/>
            <a:ext cx="3708599" cy="100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활성함수</a:t>
            </a:r>
            <a:endParaRPr dirty="0"/>
          </a:p>
        </p:txBody>
      </p:sp>
      <p:sp>
        <p:nvSpPr>
          <p:cNvPr id="297" name="세포막의 역치 전위와 유사…"/>
          <p:cNvSpPr txBox="1"/>
          <p:nvPr/>
        </p:nvSpPr>
        <p:spPr>
          <a:xfrm>
            <a:off x="11583445" y="4417151"/>
            <a:ext cx="9462870" cy="3241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/>
              <a:t>뉴런</a:t>
            </a:r>
            <a:r>
              <a:rPr dirty="0"/>
              <a:t>의 </a:t>
            </a:r>
            <a:r>
              <a:rPr dirty="0" err="1"/>
              <a:t>역치</a:t>
            </a:r>
            <a:r>
              <a:rPr lang="ko-KR" altLang="en-US" dirty="0"/>
              <a:t>와 </a:t>
            </a:r>
            <a:r>
              <a:rPr dirty="0" err="1"/>
              <a:t>유사</a:t>
            </a: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선형</a:t>
            </a:r>
            <a:r>
              <a:rPr dirty="0"/>
              <a:t> </a:t>
            </a:r>
            <a:r>
              <a:rPr dirty="0" err="1"/>
              <a:t>분류기</a:t>
            </a:r>
            <a:r>
              <a:rPr dirty="0"/>
              <a:t> </a:t>
            </a:r>
            <a:r>
              <a:rPr dirty="0" err="1"/>
              <a:t>조합만으로</a:t>
            </a:r>
            <a:r>
              <a:rPr dirty="0"/>
              <a:t> </a:t>
            </a:r>
            <a:r>
              <a:rPr dirty="0" err="1"/>
              <a:t>비선형</a:t>
            </a:r>
            <a:r>
              <a:rPr dirty="0"/>
              <a:t> </a:t>
            </a:r>
            <a:r>
              <a:rPr dirty="0" err="1"/>
              <a:t>문제를</a:t>
            </a:r>
            <a:r>
              <a:rPr dirty="0"/>
              <a:t> </a:t>
            </a:r>
            <a:r>
              <a:rPr dirty="0" err="1"/>
              <a:t>해결할</a:t>
            </a:r>
            <a:r>
              <a:rPr dirty="0"/>
              <a:t> 수 </a:t>
            </a:r>
            <a:r>
              <a:rPr dirty="0" err="1"/>
              <a:t>없기</a:t>
            </a:r>
            <a:r>
              <a:rPr dirty="0"/>
              <a:t> </a:t>
            </a:r>
            <a:r>
              <a:rPr dirty="0" err="1"/>
              <a:t>때문에</a:t>
            </a:r>
            <a:r>
              <a:rPr dirty="0"/>
              <a:t> </a:t>
            </a:r>
            <a:r>
              <a:rPr dirty="0" err="1"/>
              <a:t>비선형</a:t>
            </a:r>
            <a:r>
              <a:rPr dirty="0"/>
              <a:t> </a:t>
            </a:r>
            <a:r>
              <a:rPr dirty="0" err="1"/>
              <a:t>활성함수</a:t>
            </a:r>
            <a:r>
              <a:rPr dirty="0"/>
              <a:t> </a:t>
            </a:r>
            <a:r>
              <a:rPr dirty="0" err="1"/>
              <a:t>이용</a:t>
            </a: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Sigmoid, </a:t>
            </a:r>
            <a:r>
              <a:rPr dirty="0" err="1"/>
              <a:t>Relu</a:t>
            </a:r>
            <a:r>
              <a:rPr dirty="0"/>
              <a:t>, Swish 등  </a:t>
            </a:r>
          </a:p>
        </p:txBody>
      </p:sp>
      <p:pic>
        <p:nvPicPr>
          <p:cNvPr id="2050" name="Picture 2" descr="TensorFlow101-14~16 Sigmoid와 Softmax의 차이점">
            <a:extLst>
              <a:ext uri="{FF2B5EF4-FFF2-40B4-BE49-F238E27FC236}">
                <a16:creationId xmlns:a16="http://schemas.microsoft.com/office/drawing/2014/main" id="{EF765728-6282-6E36-05A7-C3C13D459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86" y="9006493"/>
            <a:ext cx="5844469" cy="389631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52" name="Picture 4" descr="활성함수 ReLU란?">
            <a:extLst>
              <a:ext uri="{FF2B5EF4-FFF2-40B4-BE49-F238E27FC236}">
                <a16:creationId xmlns:a16="http://schemas.microsoft.com/office/drawing/2014/main" id="{CA91C329-3DC4-C298-21FC-D24AA004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234" y="9019703"/>
            <a:ext cx="5815665" cy="38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ep Learning] Activation Function : Swish vs Mish">
            <a:extLst>
              <a:ext uri="{FF2B5EF4-FFF2-40B4-BE49-F238E27FC236}">
                <a16:creationId xmlns:a16="http://schemas.microsoft.com/office/drawing/2014/main" id="{0F66759D-1151-93A0-F65C-61F197767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r="2345" b="14215"/>
          <a:stretch/>
        </p:blipFill>
        <p:spPr bwMode="auto">
          <a:xfrm>
            <a:off x="15088778" y="9006493"/>
            <a:ext cx="5844469" cy="389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2. 영상인식 기술의 신경망 적용 (다층퍼셉트론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dirty="0" err="1"/>
              <a:t>영상인식</a:t>
            </a:r>
            <a:r>
              <a:rPr dirty="0"/>
              <a:t> </a:t>
            </a:r>
            <a:r>
              <a:rPr dirty="0" err="1"/>
              <a:t>기술의</a:t>
            </a: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적용</a:t>
            </a:r>
            <a:r>
              <a:rPr dirty="0"/>
              <a:t> (</a:t>
            </a:r>
            <a:r>
              <a:rPr lang="ko-KR" altLang="en-US" dirty="0"/>
              <a:t>이진분류</a:t>
            </a:r>
            <a:r>
              <a:rPr dirty="0"/>
              <a:t>)</a:t>
            </a:r>
          </a:p>
        </p:txBody>
      </p:sp>
      <p:sp>
        <p:nvSpPr>
          <p:cNvPr id="262" name="다층 퍼셉트론"/>
          <p:cNvSpPr txBox="1">
            <a:spLocks noGrp="1"/>
          </p:cNvSpPr>
          <p:nvPr>
            <p:ph type="body" idx="1"/>
          </p:nvPr>
        </p:nvSpPr>
        <p:spPr>
          <a:xfrm>
            <a:off x="1341966" y="3473242"/>
            <a:ext cx="18284628" cy="885873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ko-KR" altLang="en-US" dirty="0"/>
              <a:t>이진 분류 게이트</a:t>
            </a:r>
            <a:endParaRPr dirty="0"/>
          </a:p>
        </p:txBody>
      </p:sp>
      <p:sp>
        <p:nvSpPr>
          <p:cNvPr id="261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aphicFrame>
        <p:nvGraphicFramePr>
          <p:cNvPr id="263" name="표 1"/>
          <p:cNvGraphicFramePr/>
          <p:nvPr>
            <p:extLst>
              <p:ext uri="{D42A27DB-BD31-4B8C-83A1-F6EECF244321}">
                <p14:modId xmlns:p14="http://schemas.microsoft.com/office/powerpoint/2010/main" val="76835708"/>
              </p:ext>
            </p:extLst>
          </p:nvPr>
        </p:nvGraphicFramePr>
        <p:xfrm>
          <a:off x="1914205" y="5899562"/>
          <a:ext cx="6161639" cy="322879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38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2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716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x1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x2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/>
                        <a:t>truth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w1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w2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0.5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0.5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0.0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4" name="표 1-1"/>
          <p:cNvGraphicFramePr/>
          <p:nvPr>
            <p:extLst>
              <p:ext uri="{D42A27DB-BD31-4B8C-83A1-F6EECF244321}">
                <p14:modId xmlns:p14="http://schemas.microsoft.com/office/powerpoint/2010/main" val="4192278507"/>
              </p:ext>
            </p:extLst>
          </p:nvPr>
        </p:nvGraphicFramePr>
        <p:xfrm>
          <a:off x="8735614" y="5899562"/>
          <a:ext cx="6161639" cy="322879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738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2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716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x1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x2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truth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w1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w2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0.5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0.5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-0.9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5" name="OR 게이트"/>
          <p:cNvSpPr txBox="1"/>
          <p:nvPr/>
        </p:nvSpPr>
        <p:spPr>
          <a:xfrm>
            <a:off x="1909078" y="5180159"/>
            <a:ext cx="2088490" cy="674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OR 게이트</a:t>
            </a:r>
          </a:p>
        </p:txBody>
      </p:sp>
      <p:sp>
        <p:nvSpPr>
          <p:cNvPr id="266" name="AND 게이트"/>
          <p:cNvSpPr txBox="1"/>
          <p:nvPr/>
        </p:nvSpPr>
        <p:spPr>
          <a:xfrm>
            <a:off x="8691021" y="5180159"/>
            <a:ext cx="2376070" cy="674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dirty="0"/>
              <a:t>AND </a:t>
            </a:r>
            <a:r>
              <a:rPr dirty="0" err="1"/>
              <a:t>게이트</a:t>
            </a:r>
            <a:endParaRPr dirty="0"/>
          </a:p>
        </p:txBody>
      </p:sp>
      <p:sp>
        <p:nvSpPr>
          <p:cNvPr id="267" name="XOR 게이트"/>
          <p:cNvSpPr txBox="1"/>
          <p:nvPr/>
        </p:nvSpPr>
        <p:spPr>
          <a:xfrm>
            <a:off x="16174074" y="5189202"/>
            <a:ext cx="261610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dirty="0">
                <a:solidFill>
                  <a:srgbClr val="FF0000"/>
                </a:solidFill>
              </a:rPr>
              <a:t>XOR </a:t>
            </a:r>
            <a:r>
              <a:rPr dirty="0" err="1">
                <a:solidFill>
                  <a:srgbClr val="FF0000"/>
                </a:solidFill>
              </a:rPr>
              <a:t>게이트</a:t>
            </a:r>
            <a:endParaRPr dirty="0">
              <a:solidFill>
                <a:srgbClr val="FF0000"/>
              </a:solidFill>
            </a:endParaRPr>
          </a:p>
        </p:txBody>
      </p:sp>
      <p:graphicFrame>
        <p:nvGraphicFramePr>
          <p:cNvPr id="268" name="표 1-1-1"/>
          <p:cNvGraphicFramePr/>
          <p:nvPr>
            <p:extLst>
              <p:ext uri="{D42A27DB-BD31-4B8C-83A1-F6EECF244321}">
                <p14:modId xmlns:p14="http://schemas.microsoft.com/office/powerpoint/2010/main" val="2518967129"/>
              </p:ext>
            </p:extLst>
          </p:nvPr>
        </p:nvGraphicFramePr>
        <p:xfrm>
          <a:off x="16313281" y="5899562"/>
          <a:ext cx="6161638" cy="3228795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890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0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6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61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16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x1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x2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truth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w1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w2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/>
                        <a:t>b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lnB w="38100">
                      <a:solidFill>
                        <a:srgbClr val="A9A9A9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tc rowSpan="4"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A9A9A9"/>
                      </a:solidFill>
                      <a:miter lim="400000"/>
                    </a:lnT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43434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9" name="선"/>
          <p:cNvSpPr/>
          <p:nvPr/>
        </p:nvSpPr>
        <p:spPr>
          <a:xfrm flipH="1" flipV="1">
            <a:off x="15508223" y="4620373"/>
            <a:ext cx="0" cy="530924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. 영상인식 기술의 신경망 적용 (다층퍼셉트론)">
            <a:extLst>
              <a:ext uri="{FF2B5EF4-FFF2-40B4-BE49-F238E27FC236}">
                <a16:creationId xmlns:a16="http://schemas.microsoft.com/office/drawing/2014/main" id="{25B1EA27-6BF7-5E65-AD43-5811384F8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dirty="0" err="1"/>
              <a:t>영상인식</a:t>
            </a:r>
            <a:r>
              <a:rPr dirty="0"/>
              <a:t> </a:t>
            </a:r>
            <a:r>
              <a:rPr dirty="0" err="1"/>
              <a:t>기술의</a:t>
            </a: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적용</a:t>
            </a:r>
            <a:r>
              <a:rPr dirty="0"/>
              <a:t> (</a:t>
            </a:r>
            <a:r>
              <a:rPr dirty="0" err="1"/>
              <a:t>다층퍼셉트론</a:t>
            </a:r>
            <a:r>
              <a:rPr dirty="0"/>
              <a:t>)</a:t>
            </a:r>
          </a:p>
        </p:txBody>
      </p:sp>
      <p:sp>
        <p:nvSpPr>
          <p:cNvPr id="8" name="선">
            <a:extLst>
              <a:ext uri="{FF2B5EF4-FFF2-40B4-BE49-F238E27FC236}">
                <a16:creationId xmlns:a16="http://schemas.microsoft.com/office/drawing/2014/main" id="{AC38CB3E-CDD8-42D9-D912-36211178C34B}"/>
              </a:ext>
            </a:extLst>
          </p:cNvPr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" name="다층 퍼셉트론">
            <a:extLst>
              <a:ext uri="{FF2B5EF4-FFF2-40B4-BE49-F238E27FC236}">
                <a16:creationId xmlns:a16="http://schemas.microsoft.com/office/drawing/2014/main" id="{61C1907F-482D-C080-C4A6-93847910D11E}"/>
              </a:ext>
            </a:extLst>
          </p:cNvPr>
          <p:cNvSpPr txBox="1">
            <a:spLocks/>
          </p:cNvSpPr>
          <p:nvPr/>
        </p:nvSpPr>
        <p:spPr>
          <a:xfrm>
            <a:off x="1341966" y="3473242"/>
            <a:ext cx="18284628" cy="885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28600" marR="0" indent="-228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ko-KR" altLang="en-US"/>
              <a:t>다층 퍼셉트론의 필요성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199F6F-4E84-11E5-3124-154C4131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99" y="5929934"/>
            <a:ext cx="8353168" cy="36871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6B0FF0-B0B2-2C51-99D3-5BD15514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520" y="5929934"/>
            <a:ext cx="8825385" cy="368719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B3E841-4770-9EDB-08BE-F06CEAFD21A3}"/>
              </a:ext>
            </a:extLst>
          </p:cNvPr>
          <p:cNvGrpSpPr/>
          <p:nvPr/>
        </p:nvGrpSpPr>
        <p:grpSpPr>
          <a:xfrm>
            <a:off x="1037768" y="5080286"/>
            <a:ext cx="5857614" cy="5272457"/>
            <a:chOff x="1709572" y="8384954"/>
            <a:chExt cx="5857614" cy="5272457"/>
          </a:xfrm>
        </p:grpSpPr>
        <p:sp>
          <p:nvSpPr>
            <p:cNvPr id="13" name="OR">
              <a:extLst>
                <a:ext uri="{FF2B5EF4-FFF2-40B4-BE49-F238E27FC236}">
                  <a16:creationId xmlns:a16="http://schemas.microsoft.com/office/drawing/2014/main" id="{23E7A61F-EBD6-B3DF-B4E8-FC99D576129E}"/>
                </a:ext>
              </a:extLst>
            </p:cNvPr>
            <p:cNvSpPr txBox="1"/>
            <p:nvPr/>
          </p:nvSpPr>
          <p:spPr>
            <a:xfrm>
              <a:off x="1805431" y="10687356"/>
              <a:ext cx="554737" cy="4613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3"/>
                  </a:solidFill>
                </a:defRPr>
              </a:lvl1pPr>
            </a:lstStyle>
            <a:p>
              <a:r>
                <a:t>OR</a:t>
              </a:r>
            </a:p>
          </p:txBody>
        </p:sp>
        <p:sp>
          <p:nvSpPr>
            <p:cNvPr id="14" name="AND">
              <a:extLst>
                <a:ext uri="{FF2B5EF4-FFF2-40B4-BE49-F238E27FC236}">
                  <a16:creationId xmlns:a16="http://schemas.microsoft.com/office/drawing/2014/main" id="{6B94008F-0A5C-5E56-FB80-564D88D805E0}"/>
                </a:ext>
              </a:extLst>
            </p:cNvPr>
            <p:cNvSpPr txBox="1"/>
            <p:nvPr/>
          </p:nvSpPr>
          <p:spPr>
            <a:xfrm>
              <a:off x="1709572" y="9234602"/>
              <a:ext cx="746456" cy="4613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t>AND</a:t>
              </a:r>
            </a:p>
          </p:txBody>
        </p:sp>
        <p:sp>
          <p:nvSpPr>
            <p:cNvPr id="15" name="XOR">
              <a:extLst>
                <a:ext uri="{FF2B5EF4-FFF2-40B4-BE49-F238E27FC236}">
                  <a16:creationId xmlns:a16="http://schemas.microsoft.com/office/drawing/2014/main" id="{305C1E18-24C8-35EE-2F37-4FDAAFABBC79}"/>
                </a:ext>
              </a:extLst>
            </p:cNvPr>
            <p:cNvSpPr txBox="1"/>
            <p:nvPr/>
          </p:nvSpPr>
          <p:spPr>
            <a:xfrm>
              <a:off x="1712315" y="9960978"/>
              <a:ext cx="740970" cy="4613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1">
                      <a:lumOff val="13575"/>
                    </a:schemeClr>
                  </a:solidFill>
                </a:defRPr>
              </a:lvl1pPr>
            </a:lstStyle>
            <a:p>
              <a:r>
                <a:t>XOR</a:t>
              </a:r>
            </a:p>
          </p:txBody>
        </p:sp>
        <p:pic>
          <p:nvPicPr>
            <p:cNvPr id="16" name="이미지" descr="이미지">
              <a:extLst>
                <a:ext uri="{FF2B5EF4-FFF2-40B4-BE49-F238E27FC236}">
                  <a16:creationId xmlns:a16="http://schemas.microsoft.com/office/drawing/2014/main" id="{F302FE75-1135-211B-9AD5-81E637E7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4858" y="8384954"/>
              <a:ext cx="3867550" cy="506617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선">
              <a:extLst>
                <a:ext uri="{FF2B5EF4-FFF2-40B4-BE49-F238E27FC236}">
                  <a16:creationId xmlns:a16="http://schemas.microsoft.com/office/drawing/2014/main" id="{1B6FFA5E-A5C1-CD64-AAD9-E743B7EE2262}"/>
                </a:ext>
              </a:extLst>
            </p:cNvPr>
            <p:cNvSpPr/>
            <p:nvPr/>
          </p:nvSpPr>
          <p:spPr>
            <a:xfrm flipH="1" flipV="1">
              <a:off x="2528622" y="9421084"/>
              <a:ext cx="4440022" cy="2993910"/>
            </a:xfrm>
            <a:prstGeom prst="line">
              <a:avLst/>
            </a:prstGeom>
            <a:ln w="25400">
              <a:solidFill>
                <a:schemeClr val="accent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8" name="선">
              <a:extLst>
                <a:ext uri="{FF2B5EF4-FFF2-40B4-BE49-F238E27FC236}">
                  <a16:creationId xmlns:a16="http://schemas.microsoft.com/office/drawing/2014/main" id="{C94B76E6-8F27-5AE3-08DC-6B5BFEB395AD}"/>
                </a:ext>
              </a:extLst>
            </p:cNvPr>
            <p:cNvSpPr/>
            <p:nvPr/>
          </p:nvSpPr>
          <p:spPr>
            <a:xfrm flipH="1" flipV="1">
              <a:off x="2359289" y="10962018"/>
              <a:ext cx="3853227" cy="2695393"/>
            </a:xfrm>
            <a:prstGeom prst="line">
              <a:avLst/>
            </a:prstGeom>
            <a:ln w="25400">
              <a:solidFill>
                <a:schemeClr val="accent3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19" name="선">
              <a:extLst>
                <a:ext uri="{FF2B5EF4-FFF2-40B4-BE49-F238E27FC236}">
                  <a16:creationId xmlns:a16="http://schemas.microsoft.com/office/drawing/2014/main" id="{BFF88D78-2F05-AF56-358A-BB7DF2A9125A}"/>
                </a:ext>
              </a:extLst>
            </p:cNvPr>
            <p:cNvSpPr/>
            <p:nvPr/>
          </p:nvSpPr>
          <p:spPr>
            <a:xfrm rot="12898403">
              <a:off x="2492940" y="10067866"/>
              <a:ext cx="5074246" cy="205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10" extrusionOk="0">
                  <a:moveTo>
                    <a:pt x="0" y="711"/>
                  </a:moveTo>
                  <a:cubicBezTo>
                    <a:pt x="1130" y="648"/>
                    <a:pt x="2239" y="479"/>
                    <a:pt x="3340" y="230"/>
                  </a:cubicBezTo>
                  <a:cubicBezTo>
                    <a:pt x="4647" y="-66"/>
                    <a:pt x="6129" y="-442"/>
                    <a:pt x="7123" y="1699"/>
                  </a:cubicBezTo>
                  <a:cubicBezTo>
                    <a:pt x="8963" y="5661"/>
                    <a:pt x="5902" y="14633"/>
                    <a:pt x="8905" y="17495"/>
                  </a:cubicBezTo>
                  <a:cubicBezTo>
                    <a:pt x="12749" y="21158"/>
                    <a:pt x="12365" y="7441"/>
                    <a:pt x="14746" y="3549"/>
                  </a:cubicBezTo>
                  <a:cubicBezTo>
                    <a:pt x="15722" y="1953"/>
                    <a:pt x="16977" y="1875"/>
                    <a:pt x="18139" y="1680"/>
                  </a:cubicBezTo>
                  <a:cubicBezTo>
                    <a:pt x="19284" y="1488"/>
                    <a:pt x="20435" y="1170"/>
                    <a:pt x="21600" y="711"/>
                  </a:cubicBezTo>
                </a:path>
              </a:pathLst>
            </a:custGeom>
            <a:ln w="25400">
              <a:solidFill>
                <a:schemeClr val="accent1">
                  <a:lumOff val="13575"/>
                </a:schemeClr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218199E-884D-F0F4-7F40-59F85509BF4B}"/>
              </a:ext>
            </a:extLst>
          </p:cNvPr>
          <p:cNvSpPr txBox="1"/>
          <p:nvPr/>
        </p:nvSpPr>
        <p:spPr>
          <a:xfrm>
            <a:off x="1974574" y="10647976"/>
            <a:ext cx="20434852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Söhne"/>
              </a:rPr>
              <a:t>단층 </a:t>
            </a:r>
            <a:r>
              <a:rPr lang="ko-KR" altLang="en-US" sz="3600" b="0" i="0" dirty="0" err="1">
                <a:solidFill>
                  <a:schemeClr val="tx1"/>
                </a:solidFill>
                <a:effectLst/>
                <a:latin typeface="Söhne"/>
              </a:rPr>
              <a:t>퍼셉트론은</a:t>
            </a:r>
            <a:r>
              <a:rPr lang="ko-KR" altLang="en-US" sz="3600" b="0" i="0" dirty="0">
                <a:solidFill>
                  <a:schemeClr val="tx1"/>
                </a:solidFill>
                <a:effectLst/>
                <a:latin typeface="Söhne"/>
              </a:rPr>
              <a:t> 선형적인 문제만 해결할 수 있으며</a:t>
            </a:r>
            <a:r>
              <a:rPr lang="en-US" altLang="ko-KR" sz="3600" b="0" i="0" dirty="0">
                <a:solidFill>
                  <a:schemeClr val="tx1"/>
                </a:solidFill>
                <a:effectLst/>
                <a:latin typeface="Söhne"/>
              </a:rPr>
              <a:t>, XOR</a:t>
            </a:r>
            <a:r>
              <a:rPr lang="ko-KR" altLang="en-US" sz="3600" b="0" i="0" dirty="0">
                <a:solidFill>
                  <a:schemeClr val="tx1"/>
                </a:solidFill>
                <a:effectLst/>
                <a:latin typeface="Söhne"/>
              </a:rPr>
              <a:t>과 같은 비선형 문제는 해결할 수 없다는 한계가 있음</a:t>
            </a:r>
            <a:endParaRPr lang="ko-Kore-KR" altLang="en-US" sz="44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endParaRPr lang="en-US" altLang="en-US" sz="3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34864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2. 영상인식 기술의 신경망 적용 (다층퍼셉트론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4</a:t>
            </a:r>
            <a:r>
              <a:rPr dirty="0"/>
              <a:t>. </a:t>
            </a:r>
            <a:r>
              <a:rPr dirty="0" err="1"/>
              <a:t>영상인식</a:t>
            </a:r>
            <a:r>
              <a:rPr dirty="0"/>
              <a:t> </a:t>
            </a:r>
            <a:r>
              <a:rPr dirty="0" err="1"/>
              <a:t>기술의</a:t>
            </a: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적용</a:t>
            </a:r>
            <a:r>
              <a:rPr dirty="0"/>
              <a:t> (</a:t>
            </a:r>
            <a:r>
              <a:rPr lang="ko-KR" altLang="en-US" dirty="0"/>
              <a:t>학습</a:t>
            </a:r>
            <a:r>
              <a:rPr dirty="0"/>
              <a:t>)</a:t>
            </a:r>
          </a:p>
        </p:txBody>
      </p:sp>
      <p:sp>
        <p:nvSpPr>
          <p:cNvPr id="262" name="다층 퍼셉트론"/>
          <p:cNvSpPr txBox="1">
            <a:spLocks noGrp="1"/>
          </p:cNvSpPr>
          <p:nvPr>
            <p:ph type="body" idx="1"/>
          </p:nvPr>
        </p:nvSpPr>
        <p:spPr>
          <a:xfrm>
            <a:off x="1341966" y="3310098"/>
            <a:ext cx="11198377" cy="885873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ko-KR" altLang="en-US" dirty="0" err="1"/>
              <a:t>순전파</a:t>
            </a:r>
            <a:r>
              <a:rPr lang="en-US" altLang="ko-KR" dirty="0"/>
              <a:t>(Forward Propagation)</a:t>
            </a:r>
          </a:p>
          <a:p>
            <a:endParaRPr dirty="0"/>
          </a:p>
        </p:txBody>
      </p:sp>
      <p:sp>
        <p:nvSpPr>
          <p:cNvPr id="261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다층 퍼셉트론">
            <a:extLst>
              <a:ext uri="{FF2B5EF4-FFF2-40B4-BE49-F238E27FC236}">
                <a16:creationId xmlns:a16="http://schemas.microsoft.com/office/drawing/2014/main" id="{9862CB18-F36D-3A64-2EDD-3AF0004C38C1}"/>
              </a:ext>
            </a:extLst>
          </p:cNvPr>
          <p:cNvSpPr txBox="1">
            <a:spLocks/>
          </p:cNvSpPr>
          <p:nvPr/>
        </p:nvSpPr>
        <p:spPr>
          <a:xfrm>
            <a:off x="1341966" y="7715004"/>
            <a:ext cx="11198377" cy="885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28600" marR="0" indent="-228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ko-KR" altLang="en-US" dirty="0" err="1"/>
              <a:t>역전파</a:t>
            </a:r>
            <a:r>
              <a:rPr lang="en-US" altLang="ko-KR" dirty="0"/>
              <a:t>(Back Propagation)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07DB8D-E27E-756A-2686-4B55F612A5F6}"/>
              </a:ext>
            </a:extLst>
          </p:cNvPr>
          <p:cNvGrpSpPr/>
          <p:nvPr/>
        </p:nvGrpSpPr>
        <p:grpSpPr>
          <a:xfrm>
            <a:off x="2463282" y="4592687"/>
            <a:ext cx="10300996" cy="1772573"/>
            <a:chOff x="2463282" y="5030559"/>
            <a:chExt cx="10300996" cy="17725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2340364-B768-AE1B-E82A-BB89146284C2}"/>
                </a:ext>
              </a:extLst>
            </p:cNvPr>
            <p:cNvSpPr/>
            <p:nvPr/>
          </p:nvSpPr>
          <p:spPr>
            <a:xfrm>
              <a:off x="2463282" y="5490329"/>
              <a:ext cx="1492898" cy="13128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x</a:t>
              </a:r>
              <a:endParaRPr kumimoji="0" lang="ko-KR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7C68FEF-AEC5-FCD5-6457-A3C445B07703}"/>
                </a:ext>
              </a:extLst>
            </p:cNvPr>
            <p:cNvSpPr/>
            <p:nvPr/>
          </p:nvSpPr>
          <p:spPr>
            <a:xfrm>
              <a:off x="6867331" y="5490329"/>
              <a:ext cx="1492898" cy="13128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z</a:t>
              </a:r>
              <a:endParaRPr kumimoji="0" lang="ko-KR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D8A9DB7-BB5E-1640-0D86-9C246125B2A0}"/>
                </a:ext>
              </a:extLst>
            </p:cNvPr>
            <p:cNvSpPr/>
            <p:nvPr/>
          </p:nvSpPr>
          <p:spPr>
            <a:xfrm>
              <a:off x="11271380" y="5490329"/>
              <a:ext cx="1492898" cy="131280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5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y</a:t>
              </a:r>
              <a:endParaRPr kumimoji="0" lang="ko-KR" alt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377F7405-92B9-FBA5-5F12-6EFAF5ED9906}"/>
                </a:ext>
              </a:extLst>
            </p:cNvPr>
            <p:cNvCxnSpPr>
              <a:stCxn id="3" idx="6"/>
              <a:endCxn id="4" idx="2"/>
            </p:cNvCxnSpPr>
            <p:nvPr/>
          </p:nvCxnSpPr>
          <p:spPr>
            <a:xfrm>
              <a:off x="3956180" y="6146731"/>
              <a:ext cx="2911151" cy="0"/>
            </a:xfrm>
            <a:prstGeom prst="straightConnector1">
              <a:avLst/>
            </a:prstGeom>
            <a:noFill/>
            <a:ln w="762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E7E3396-5138-9245-466F-71913BC5F74F}"/>
                </a:ext>
              </a:extLst>
            </p:cNvPr>
            <p:cNvCxnSpPr/>
            <p:nvPr/>
          </p:nvCxnSpPr>
          <p:spPr>
            <a:xfrm>
              <a:off x="8360229" y="6146731"/>
              <a:ext cx="2911151" cy="0"/>
            </a:xfrm>
            <a:prstGeom prst="straightConnector1">
              <a:avLst/>
            </a:prstGeom>
            <a:noFill/>
            <a:ln w="76200" cap="flat">
              <a:solidFill>
                <a:srgbClr val="FF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4B0EC0-EA4E-39DC-4AB0-A348B911E0FB}"/>
                </a:ext>
              </a:extLst>
            </p:cNvPr>
            <p:cNvSpPr txBox="1"/>
            <p:nvPr/>
          </p:nvSpPr>
          <p:spPr>
            <a:xfrm>
              <a:off x="4117818" y="5030559"/>
              <a:ext cx="258787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4800" b="1" dirty="0"/>
                <a:t>W1</a:t>
              </a:r>
              <a:endParaRPr kumimoji="0" lang="ko-KR" alt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B1A7EC-0916-44B4-F626-307F8C476937}"/>
                </a:ext>
              </a:extLst>
            </p:cNvPr>
            <p:cNvSpPr txBox="1"/>
            <p:nvPr/>
          </p:nvSpPr>
          <p:spPr>
            <a:xfrm>
              <a:off x="8521867" y="5030559"/>
              <a:ext cx="2587875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4800" b="1" dirty="0"/>
                <a:t>W2 </a:t>
              </a:r>
              <a:endParaRPr kumimoji="0" lang="ko-KR" alt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9541EC7-A476-EA46-0B07-257ED8059D3A}"/>
              </a:ext>
            </a:extLst>
          </p:cNvPr>
          <p:cNvSpPr/>
          <p:nvPr/>
        </p:nvSpPr>
        <p:spPr>
          <a:xfrm>
            <a:off x="2463282" y="9657447"/>
            <a:ext cx="1492898" cy="1312803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x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76D9CA4-6B24-1AF0-25C7-A206F9149D8C}"/>
              </a:ext>
            </a:extLst>
          </p:cNvPr>
          <p:cNvSpPr/>
          <p:nvPr/>
        </p:nvSpPr>
        <p:spPr>
          <a:xfrm>
            <a:off x="6867331" y="9657447"/>
            <a:ext cx="1492898" cy="1312803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z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91449A7-86C5-F414-4ECD-E27C8E0B6B81}"/>
              </a:ext>
            </a:extLst>
          </p:cNvPr>
          <p:cNvSpPr/>
          <p:nvPr/>
        </p:nvSpPr>
        <p:spPr>
          <a:xfrm>
            <a:off x="11271380" y="9657447"/>
            <a:ext cx="1492898" cy="1312803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36141F-8895-0BCA-6D10-FC1606BACAAB}"/>
              </a:ext>
            </a:extLst>
          </p:cNvPr>
          <p:cNvCxnSpPr>
            <a:cxnSpLocks/>
          </p:cNvCxnSpPr>
          <p:nvPr/>
        </p:nvCxnSpPr>
        <p:spPr>
          <a:xfrm rot="10800000">
            <a:off x="3956180" y="10313849"/>
            <a:ext cx="2911151" cy="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CC491D6-C809-95C0-E873-27759108C3A8}"/>
              </a:ext>
            </a:extLst>
          </p:cNvPr>
          <p:cNvCxnSpPr>
            <a:cxnSpLocks/>
          </p:cNvCxnSpPr>
          <p:nvPr/>
        </p:nvCxnSpPr>
        <p:spPr>
          <a:xfrm rot="10800000">
            <a:off x="8360229" y="10313849"/>
            <a:ext cx="2911151" cy="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EA3125-F321-7F2E-1AE0-3814D18379DD}"/>
              </a:ext>
            </a:extLst>
          </p:cNvPr>
          <p:cNvSpPr txBox="1"/>
          <p:nvPr/>
        </p:nvSpPr>
        <p:spPr>
          <a:xfrm>
            <a:off x="2023413" y="11513190"/>
            <a:ext cx="1124475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Tx/>
              <a:buChar char="-"/>
            </a:pPr>
            <a:r>
              <a:rPr lang="en-US" altLang="ko-KR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Loss</a:t>
            </a:r>
            <a:r>
              <a:rPr lang="ko-KR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 가중치 </a:t>
            </a:r>
            <a:r>
              <a:rPr lang="en-US" altLang="ko-KR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w1, w2</a:t>
            </a:r>
            <a:r>
              <a:rPr lang="ko-KR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대한 미분을 함</a:t>
            </a:r>
            <a:endParaRPr lang="en-US" altLang="en-US" sz="3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6BF40D2-76D7-5E1F-7E9A-B1C58AD718D7}"/>
              </a:ext>
            </a:extLst>
          </p:cNvPr>
          <p:cNvGrpSpPr/>
          <p:nvPr/>
        </p:nvGrpSpPr>
        <p:grpSpPr>
          <a:xfrm>
            <a:off x="14459380" y="3605115"/>
            <a:ext cx="6859723" cy="5238873"/>
            <a:chOff x="15688189" y="3068905"/>
            <a:chExt cx="8300265" cy="633903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CEA4814-F694-9ED5-36BF-11EB86CF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91412" y="3068905"/>
              <a:ext cx="8297042" cy="6339036"/>
            </a:xfrm>
            <a:prstGeom prst="rect">
              <a:avLst/>
            </a:prstGeom>
          </p:spPr>
        </p:pic>
        <p:pic>
          <p:nvPicPr>
            <p:cNvPr id="34" name="pasted-image.png" descr="pasted-image.png">
              <a:extLst>
                <a:ext uri="{FF2B5EF4-FFF2-40B4-BE49-F238E27FC236}">
                  <a16:creationId xmlns:a16="http://schemas.microsoft.com/office/drawing/2014/main" id="{195D79A3-90AB-81FF-7A8D-E371D287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8015" y="3300277"/>
              <a:ext cx="4641667" cy="167022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B7D63FC-FDB5-09AC-29C4-6CEC72CB462D}"/>
                </a:ext>
              </a:extLst>
            </p:cNvPr>
            <p:cNvSpPr/>
            <p:nvPr/>
          </p:nvSpPr>
          <p:spPr>
            <a:xfrm>
              <a:off x="15688189" y="3098385"/>
              <a:ext cx="1492898" cy="59503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loss</a:t>
              </a:r>
              <a:endParaRPr kumimoji="0" lang="ko-KR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AC1362C-AE66-090F-E240-625C72796B57}"/>
              </a:ext>
            </a:extLst>
          </p:cNvPr>
          <p:cNvSpPr txBox="1"/>
          <p:nvPr/>
        </p:nvSpPr>
        <p:spPr>
          <a:xfrm>
            <a:off x="2023413" y="6692969"/>
            <a:ext cx="1124475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 algn="l">
              <a:buFontTx/>
              <a:buChar char="-"/>
            </a:pPr>
            <a:r>
              <a:rPr lang="en-US" altLang="ko-KR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 = x </a:t>
            </a:r>
            <a:r>
              <a:rPr lang="ko-KR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en-US" altLang="ko-KR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w1 </a:t>
            </a:r>
            <a:r>
              <a:rPr lang="ko-KR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en-US" altLang="ko-KR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w2</a:t>
            </a:r>
            <a:endParaRPr lang="en-US" altLang="en-US" sz="3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8B38D8-D1CF-41C8-98A8-3AD2E0981D41}"/>
              </a:ext>
            </a:extLst>
          </p:cNvPr>
          <p:cNvSpPr txBox="1"/>
          <p:nvPr/>
        </p:nvSpPr>
        <p:spPr>
          <a:xfrm>
            <a:off x="4133801" y="9336219"/>
            <a:ext cx="258787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800" b="1" dirty="0"/>
              <a:t>W1</a:t>
            </a:r>
            <a:endParaRPr kumimoji="0" lang="ko-KR" altLang="en-US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AC09C5-F3C8-EB66-E16A-2CF0F9C66C74}"/>
              </a:ext>
            </a:extLst>
          </p:cNvPr>
          <p:cNvSpPr txBox="1"/>
          <p:nvPr/>
        </p:nvSpPr>
        <p:spPr>
          <a:xfrm>
            <a:off x="8537850" y="9336219"/>
            <a:ext cx="258787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800" b="1" dirty="0"/>
              <a:t>W2</a:t>
            </a:r>
            <a:endParaRPr kumimoji="0" lang="ko-KR" altLang="en-US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2" name="세포막의 역치 전위와 유사…">
            <a:extLst>
              <a:ext uri="{FF2B5EF4-FFF2-40B4-BE49-F238E27FC236}">
                <a16:creationId xmlns:a16="http://schemas.microsoft.com/office/drawing/2014/main" id="{A10475F9-71FC-3B29-7284-68E1696AF4DD}"/>
              </a:ext>
            </a:extLst>
          </p:cNvPr>
          <p:cNvSpPr txBox="1"/>
          <p:nvPr/>
        </p:nvSpPr>
        <p:spPr>
          <a:xfrm>
            <a:off x="14356517" y="9202142"/>
            <a:ext cx="7162337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sz="4000" b="0" i="0" dirty="0">
                <a:solidFill>
                  <a:schemeClr val="tx1"/>
                </a:solidFill>
                <a:effectLst/>
                <a:latin typeface="Söhne"/>
              </a:rPr>
              <a:t>∂E/∂w2 = ∂E/∂y * ∂y/∂w2</a:t>
            </a:r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sz="4000" dirty="0">
                <a:solidFill>
                  <a:schemeClr val="tx1"/>
                </a:solidFill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Söhne"/>
              </a:rPr>
              <a:t>-&gt; </a:t>
            </a:r>
            <a:r>
              <a:rPr lang="fr-FR" altLang="ko-KR" sz="4000" b="0" i="0" dirty="0">
                <a:solidFill>
                  <a:schemeClr val="tx1"/>
                </a:solidFill>
                <a:effectLst/>
                <a:latin typeface="Söhne"/>
              </a:rPr>
              <a:t>∂E/∂w2 = (y - t) * x * w1</a:t>
            </a:r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fr-FR" altLang="ko-KR" sz="40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 algn="l">
              <a:buSzPct val="123000"/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sz="4000" b="0" i="0" dirty="0">
                <a:solidFill>
                  <a:schemeClr val="tx1"/>
                </a:solidFill>
                <a:effectLst/>
                <a:latin typeface="Söhne"/>
              </a:rPr>
              <a:t>∂E/∂w1 = ∂E/∂y * ∂y/∂w1</a:t>
            </a:r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4000" dirty="0">
                <a:solidFill>
                  <a:schemeClr val="tx1"/>
                </a:solidFill>
                <a:latin typeface="Söhne"/>
              </a:rPr>
              <a:t> </a:t>
            </a:r>
            <a:r>
              <a:rPr lang="en-US" altLang="ko-KR" sz="4000" dirty="0">
                <a:solidFill>
                  <a:schemeClr val="tx1"/>
                </a:solidFill>
                <a:latin typeface="Söhne"/>
              </a:rPr>
              <a:t>-&gt; </a:t>
            </a:r>
            <a:r>
              <a:rPr lang="fr-FR" altLang="ko-KR" sz="4000" b="0" i="0" dirty="0">
                <a:solidFill>
                  <a:schemeClr val="tx1"/>
                </a:solidFill>
                <a:effectLst/>
                <a:latin typeface="Söhne"/>
              </a:rPr>
              <a:t>∂E/∂w1 = (y - t) * x * w2</a:t>
            </a:r>
            <a:endParaRPr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8049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1. 신경망 이전의 영상인식 (분류 예시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신경망 이미지 분류 실습</a:t>
            </a:r>
            <a:r>
              <a:rPr lang="en-US" altLang="ko-KR" dirty="0"/>
              <a:t>(</a:t>
            </a:r>
            <a:r>
              <a:rPr lang="ko-KR" altLang="en-US" dirty="0"/>
              <a:t>학습</a:t>
            </a:r>
            <a:r>
              <a:rPr lang="en-US" altLang="ko-KR" dirty="0"/>
              <a:t>2)</a:t>
            </a:r>
            <a:endParaRPr dirty="0"/>
          </a:p>
        </p:txBody>
      </p:sp>
      <p:sp>
        <p:nvSpPr>
          <p:cNvPr id="229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다층 퍼셉트론">
            <a:extLst>
              <a:ext uri="{FF2B5EF4-FFF2-40B4-BE49-F238E27FC236}">
                <a16:creationId xmlns:a16="http://schemas.microsoft.com/office/drawing/2014/main" id="{C9D70D91-AC73-1395-DB4D-7838B5E45E40}"/>
              </a:ext>
            </a:extLst>
          </p:cNvPr>
          <p:cNvSpPr txBox="1">
            <a:spLocks/>
          </p:cNvSpPr>
          <p:nvPr/>
        </p:nvSpPr>
        <p:spPr>
          <a:xfrm>
            <a:off x="1341966" y="3724895"/>
            <a:ext cx="11198377" cy="885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28600" marR="0" indent="-228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ko-KR" altLang="en-US" dirty="0"/>
              <a:t>학습 진행 예시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DBC4892-5C3F-825D-B040-ACB43BAC986F}"/>
              </a:ext>
            </a:extLst>
          </p:cNvPr>
          <p:cNvSpPr/>
          <p:nvPr/>
        </p:nvSpPr>
        <p:spPr>
          <a:xfrm>
            <a:off x="2463282" y="5667338"/>
            <a:ext cx="1492898" cy="1312803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x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301863E-8CDA-DD24-AA72-D29EF51BBFE3}"/>
              </a:ext>
            </a:extLst>
          </p:cNvPr>
          <p:cNvSpPr/>
          <p:nvPr/>
        </p:nvSpPr>
        <p:spPr>
          <a:xfrm>
            <a:off x="6867331" y="5667338"/>
            <a:ext cx="1492898" cy="1312803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z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E2C5BE4-D8E4-2EAC-263F-8659CB012E1B}"/>
              </a:ext>
            </a:extLst>
          </p:cNvPr>
          <p:cNvSpPr/>
          <p:nvPr/>
        </p:nvSpPr>
        <p:spPr>
          <a:xfrm>
            <a:off x="11271380" y="5667338"/>
            <a:ext cx="1492898" cy="1312803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y</a:t>
            </a:r>
            <a:endParaRPr kumimoji="0" lang="ko-KR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3116C35-82FB-8BF5-096C-496E81087978}"/>
              </a:ext>
            </a:extLst>
          </p:cNvPr>
          <p:cNvCxnSpPr>
            <a:cxnSpLocks/>
          </p:cNvCxnSpPr>
          <p:nvPr/>
        </p:nvCxnSpPr>
        <p:spPr>
          <a:xfrm rot="10800000">
            <a:off x="3956180" y="6323740"/>
            <a:ext cx="2911151" cy="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B14958-DCA4-7B43-8B1C-1CC6D2F4816B}"/>
              </a:ext>
            </a:extLst>
          </p:cNvPr>
          <p:cNvCxnSpPr>
            <a:cxnSpLocks/>
          </p:cNvCxnSpPr>
          <p:nvPr/>
        </p:nvCxnSpPr>
        <p:spPr>
          <a:xfrm rot="10800000">
            <a:off x="8360229" y="6323740"/>
            <a:ext cx="2911151" cy="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DD6607-6AF0-6C19-43B8-A0FDEC05EF47}"/>
              </a:ext>
            </a:extLst>
          </p:cNvPr>
          <p:cNvSpPr txBox="1"/>
          <p:nvPr/>
        </p:nvSpPr>
        <p:spPr>
          <a:xfrm>
            <a:off x="13092891" y="4685044"/>
            <a:ext cx="234833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정답 </a:t>
            </a:r>
            <a:r>
              <a:rPr kumimoji="0" lang="en-US" altLang="ko-KR" sz="40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10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0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예측 </a:t>
            </a:r>
            <a:r>
              <a:rPr kumimoji="0" lang="en-US" altLang="ko-KR" sz="40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:   4</a:t>
            </a:r>
            <a:endParaRPr kumimoji="0" lang="ko-KR" altLang="en-US" sz="400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2A52D8-D5E2-0576-05EA-9374931B30B8}"/>
              </a:ext>
            </a:extLst>
          </p:cNvPr>
          <p:cNvSpPr txBox="1"/>
          <p:nvPr/>
        </p:nvSpPr>
        <p:spPr>
          <a:xfrm>
            <a:off x="252266" y="6000744"/>
            <a:ext cx="1940768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Input : 1</a:t>
            </a:r>
            <a:endParaRPr kumimoji="0" lang="ko-KR" altLang="en-US" sz="4000" i="0" u="none" strike="noStrike" cap="none" spc="0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8BA93-D487-50F6-F4AA-119C7F2A7D52}"/>
              </a:ext>
            </a:extLst>
          </p:cNvPr>
          <p:cNvSpPr txBox="1"/>
          <p:nvPr/>
        </p:nvSpPr>
        <p:spPr>
          <a:xfrm>
            <a:off x="13087554" y="5964667"/>
            <a:ext cx="246574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Loss : 18</a:t>
            </a:r>
            <a:endParaRPr kumimoji="0" lang="ko-KR" altLang="en-US" sz="400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66EFC2-41DD-7F59-73DA-C826A84592CA}"/>
              </a:ext>
            </a:extLst>
          </p:cNvPr>
          <p:cNvSpPr txBox="1"/>
          <p:nvPr/>
        </p:nvSpPr>
        <p:spPr>
          <a:xfrm>
            <a:off x="6904653" y="4654012"/>
            <a:ext cx="141825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800" b="1" dirty="0">
                <a:solidFill>
                  <a:srgbClr val="FFFF00"/>
                </a:solidFill>
              </a:rPr>
              <a:t>2</a:t>
            </a:r>
            <a:endParaRPr kumimoji="0" lang="ko-KR" altLang="en-US" sz="4800" b="1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AFA53-C4F1-C253-A2B8-69153F19B19D}"/>
              </a:ext>
            </a:extLst>
          </p:cNvPr>
          <p:cNvSpPr txBox="1"/>
          <p:nvPr/>
        </p:nvSpPr>
        <p:spPr>
          <a:xfrm>
            <a:off x="4133801" y="5346110"/>
            <a:ext cx="258787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800" b="1" dirty="0"/>
              <a:t>W1 : 2</a:t>
            </a:r>
            <a:endParaRPr kumimoji="0" lang="ko-KR" altLang="en-US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93902F-D8D8-EE41-74A4-C66E42E1CF19}"/>
              </a:ext>
            </a:extLst>
          </p:cNvPr>
          <p:cNvSpPr txBox="1"/>
          <p:nvPr/>
        </p:nvSpPr>
        <p:spPr>
          <a:xfrm>
            <a:off x="8537850" y="5346110"/>
            <a:ext cx="258787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800" b="1" dirty="0"/>
              <a:t>W2 : 2</a:t>
            </a:r>
            <a:endParaRPr kumimoji="0" lang="ko-KR" altLang="en-US" sz="4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7" name="세포막의 역치 전위와 유사…">
            <a:extLst>
              <a:ext uri="{FF2B5EF4-FFF2-40B4-BE49-F238E27FC236}">
                <a16:creationId xmlns:a16="http://schemas.microsoft.com/office/drawing/2014/main" id="{EB6B5790-4769-3D97-7830-4D6A6BCB1B4F}"/>
              </a:ext>
            </a:extLst>
          </p:cNvPr>
          <p:cNvSpPr txBox="1"/>
          <p:nvPr/>
        </p:nvSpPr>
        <p:spPr>
          <a:xfrm>
            <a:off x="16061582" y="7614795"/>
            <a:ext cx="8731439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sz="4000" dirty="0"/>
              <a:t>Loss </a:t>
            </a:r>
            <a:r>
              <a:rPr lang="ko-KR" altLang="en-US" sz="4000" dirty="0"/>
              <a:t>를 구하는 공식</a:t>
            </a:r>
            <a:endParaRPr lang="en-US" altLang="ko-KR" sz="4000" dirty="0"/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4000" dirty="0"/>
              <a:t> </a:t>
            </a:r>
            <a:r>
              <a:rPr lang="en-US" altLang="ko-KR" sz="4000" dirty="0"/>
              <a:t>-&gt; Loss Function</a:t>
            </a:r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sz="4000" dirty="0"/>
          </a:p>
          <a:p>
            <a:pPr marL="431800" indent="-431800" algn="l"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sz="4000" dirty="0"/>
              <a:t>기울기를 기반으로 업데이트 할 방식</a:t>
            </a:r>
            <a:endParaRPr lang="en-US" altLang="ko-KR" sz="4000" dirty="0"/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4000" dirty="0"/>
              <a:t> </a:t>
            </a:r>
            <a:r>
              <a:rPr lang="en-US" altLang="ko-KR" sz="4000" dirty="0"/>
              <a:t>-&gt; Optimizer</a:t>
            </a:r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sz="4000" dirty="0"/>
          </a:p>
          <a:p>
            <a:pPr marL="457200" indent="-457200" algn="l">
              <a:buSzPct val="123000"/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sz="4000" dirty="0"/>
              <a:t>W</a:t>
            </a:r>
            <a:r>
              <a:rPr lang="ko-KR" altLang="en-US" sz="4000" dirty="0"/>
              <a:t>를 업데이트 할 정도</a:t>
            </a:r>
            <a:endParaRPr lang="en-US" altLang="ko-KR" sz="4000" dirty="0"/>
          </a:p>
          <a:p>
            <a:pPr algn="l"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sz="4000" dirty="0"/>
              <a:t> </a:t>
            </a:r>
            <a:r>
              <a:rPr lang="en-US" altLang="ko-KR" sz="4000" dirty="0"/>
              <a:t>-&gt; Learning Rate</a:t>
            </a:r>
            <a:endParaRPr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D2302-0B05-F93D-7649-183349411A1D}"/>
              </a:ext>
            </a:extLst>
          </p:cNvPr>
          <p:cNvSpPr txBox="1"/>
          <p:nvPr/>
        </p:nvSpPr>
        <p:spPr>
          <a:xfrm>
            <a:off x="2023413" y="7401678"/>
            <a:ext cx="11244751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 W2 </a:t>
            </a:r>
            <a:r>
              <a:rPr lang="ko-KR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기울기</a:t>
            </a:r>
            <a:endParaRPr lang="en-US" altLang="ko-KR" sz="3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-&gt; (y-t)*x*w1 = (4 – 10)*1*2 = -12</a:t>
            </a:r>
          </a:p>
          <a:p>
            <a:pPr algn="l"/>
            <a:endParaRPr lang="en-US" altLang="en-US" sz="3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 W1 </a:t>
            </a:r>
            <a:r>
              <a:rPr lang="ko-KR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기울기</a:t>
            </a:r>
            <a:endParaRPr lang="en-US" altLang="ko-KR" sz="3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-&gt; (y-t)*x*w2 = (4 – 10)*1*2 = -12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6C1B2-D4F6-485A-A7CB-89B9E29EF099}"/>
              </a:ext>
            </a:extLst>
          </p:cNvPr>
          <p:cNvSpPr txBox="1"/>
          <p:nvPr/>
        </p:nvSpPr>
        <p:spPr>
          <a:xfrm>
            <a:off x="2023413" y="10817149"/>
            <a:ext cx="11244751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* </a:t>
            </a:r>
            <a:r>
              <a:rPr lang="ko-KR" altLang="en-US" sz="36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경사하강법</a:t>
            </a:r>
            <a:r>
              <a:rPr lang="en-US" altLang="ko-KR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(Optimizer)</a:t>
            </a:r>
            <a:r>
              <a:rPr lang="ko-KR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적용 시</a:t>
            </a:r>
            <a:endParaRPr lang="en-US" altLang="ko-KR" sz="36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l"/>
            <a:r>
              <a:rPr lang="en-US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-&gt; W1 = w1 – </a:t>
            </a:r>
            <a:r>
              <a:rPr lang="en-US" altLang="en-US" sz="36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lr</a:t>
            </a:r>
            <a:r>
              <a:rPr lang="en-US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* -12 = 2 – 0.1*-12 = 2.12</a:t>
            </a:r>
          </a:p>
          <a:p>
            <a:pPr algn="l"/>
            <a:r>
              <a:rPr lang="en-US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-&gt; W2 = w2 – </a:t>
            </a:r>
            <a:r>
              <a:rPr lang="en-US" altLang="en-US" sz="3600" dirty="0" err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lr</a:t>
            </a:r>
            <a:r>
              <a:rPr lang="en-US" altLang="en-US" sz="36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* -12 = 2 – 0.1*-12 = 2.12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D2CDB5-9715-D55E-DE20-B769D3E93DBF}"/>
              </a:ext>
            </a:extLst>
          </p:cNvPr>
          <p:cNvSpPr txBox="1"/>
          <p:nvPr/>
        </p:nvSpPr>
        <p:spPr>
          <a:xfrm>
            <a:off x="13078029" y="11308114"/>
            <a:ext cx="298355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Loss : </a:t>
            </a:r>
            <a:r>
              <a:rPr kumimoji="0" lang="ko-KR" altLang="en-US" sz="400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약</a:t>
            </a:r>
            <a:r>
              <a:rPr kumimoji="0" lang="en-US" altLang="ko-KR" sz="400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15</a:t>
            </a:r>
            <a:endParaRPr kumimoji="0" lang="ko-KR" altLang="en-US" sz="400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329638A-475F-865A-8D36-92E427C51BC1}"/>
              </a:ext>
            </a:extLst>
          </p:cNvPr>
          <p:cNvCxnSpPr>
            <a:cxnSpLocks/>
          </p:cNvCxnSpPr>
          <p:nvPr/>
        </p:nvCxnSpPr>
        <p:spPr>
          <a:xfrm>
            <a:off x="11689999" y="11997682"/>
            <a:ext cx="1397555" cy="0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835550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발표자 소개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발표자 소개</a:t>
            </a:r>
          </a:p>
        </p:txBody>
      </p:sp>
      <p:sp>
        <p:nvSpPr>
          <p:cNvPr id="164" name="자율주행 관련 솔루션 개발 (ADAS)"/>
          <p:cNvSpPr txBox="1">
            <a:spLocks noGrp="1"/>
          </p:cNvSpPr>
          <p:nvPr>
            <p:ph type="body" idx="1"/>
          </p:nvPr>
        </p:nvSpPr>
        <p:spPr>
          <a:xfrm>
            <a:off x="1257300" y="3366227"/>
            <a:ext cx="10455408" cy="953039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자율주행 관련 솔루션 개발 (ADAS)</a:t>
            </a:r>
          </a:p>
        </p:txBody>
      </p:sp>
      <p:sp>
        <p:nvSpPr>
          <p:cNvPr id="163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65" name="이미지" descr="이미지"/>
          <p:cNvPicPr>
            <a:picLocks/>
          </p:cNvPicPr>
          <p:nvPr/>
        </p:nvPicPr>
        <p:blipFill>
          <a:blip r:embed="rId2"/>
          <a:srcRect l="646"/>
          <a:stretch>
            <a:fillRect/>
          </a:stretch>
        </p:blipFill>
        <p:spPr>
          <a:xfrm>
            <a:off x="1901877" y="4296529"/>
            <a:ext cx="19061236" cy="371297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직사각형"/>
          <p:cNvSpPr/>
          <p:nvPr/>
        </p:nvSpPr>
        <p:spPr>
          <a:xfrm>
            <a:off x="16958997" y="7493396"/>
            <a:ext cx="1632414" cy="446552"/>
          </a:xfrm>
          <a:prstGeom prst="rect">
            <a:avLst/>
          </a:prstGeom>
          <a:solidFill>
            <a:srgbClr val="2E5A6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7" name="영상인식 솔루션 개발 (안면인증)"/>
          <p:cNvSpPr txBox="1"/>
          <p:nvPr/>
        </p:nvSpPr>
        <p:spPr>
          <a:xfrm>
            <a:off x="1257300" y="8200693"/>
            <a:ext cx="10455408" cy="95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28600" indent="-228600" algn="l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영상인식 솔루션 개발 (안면인증)</a:t>
            </a:r>
          </a:p>
        </p:txBody>
      </p:sp>
      <p:pic>
        <p:nvPicPr>
          <p:cNvPr id="168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9091083"/>
            <a:ext cx="13700423" cy="4193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4. 신경망 이미지 분류 실습(MNIST 분류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5</a:t>
            </a:r>
            <a:r>
              <a:rPr dirty="0"/>
              <a:t>.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 </a:t>
            </a:r>
            <a:r>
              <a:rPr dirty="0" err="1"/>
              <a:t>실습</a:t>
            </a:r>
            <a:r>
              <a:rPr dirty="0"/>
              <a:t>(MNIST </a:t>
            </a:r>
            <a:r>
              <a:rPr dirty="0" err="1"/>
              <a:t>분류</a:t>
            </a:r>
            <a:r>
              <a:rPr dirty="0"/>
              <a:t>)</a:t>
            </a:r>
          </a:p>
        </p:txBody>
      </p:sp>
      <p:sp>
        <p:nvSpPr>
          <p:cNvPr id="371" name="FCN(Fully Connected Network)을 이용한 MNIST  필기체 분류…"/>
          <p:cNvSpPr txBox="1">
            <a:spLocks noGrp="1"/>
          </p:cNvSpPr>
          <p:nvPr>
            <p:ph type="body" idx="1"/>
          </p:nvPr>
        </p:nvSpPr>
        <p:spPr>
          <a:xfrm>
            <a:off x="1341966" y="3968542"/>
            <a:ext cx="18753536" cy="77981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28600" indent="-228600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FCN(Fully Connected Network)을 </a:t>
            </a:r>
            <a:r>
              <a:rPr dirty="0" err="1"/>
              <a:t>이용한</a:t>
            </a:r>
            <a:r>
              <a:rPr dirty="0"/>
              <a:t> MNIST  </a:t>
            </a:r>
            <a:r>
              <a:rPr dirty="0" err="1"/>
              <a:t>필기체</a:t>
            </a:r>
            <a:r>
              <a:rPr dirty="0"/>
              <a:t> </a:t>
            </a:r>
            <a:r>
              <a:rPr dirty="0" err="1"/>
              <a:t>분류</a:t>
            </a:r>
            <a:endParaRPr dirty="0"/>
          </a:p>
          <a:p>
            <a:pPr marL="0" indent="0">
              <a:lnSpc>
                <a:spcPct val="120000"/>
              </a:lnSpc>
              <a:buSzTx/>
              <a:buNone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  ➭ </a:t>
            </a:r>
            <a:r>
              <a:rPr dirty="0" err="1"/>
              <a:t>CrossEntropy</a:t>
            </a:r>
            <a:r>
              <a:rPr lang="en-US" dirty="0"/>
              <a:t> </a:t>
            </a:r>
            <a:r>
              <a:rPr lang="ko-KR" altLang="en-US" dirty="0"/>
              <a:t>머신 러닝에서 </a:t>
            </a:r>
            <a:r>
              <a:rPr lang="en-US" altLang="ko-KR" dirty="0"/>
              <a:t>‘</a:t>
            </a:r>
            <a:r>
              <a:rPr lang="ko-KR" altLang="en-US" dirty="0"/>
              <a:t>분류</a:t>
            </a:r>
            <a:r>
              <a:rPr lang="en-US" altLang="ko-KR" dirty="0"/>
              <a:t>’ </a:t>
            </a:r>
            <a:r>
              <a:rPr lang="ko-KR" altLang="en-US" dirty="0"/>
              <a:t>문제를 푸는데 자주 사용되는 손실 함수</a:t>
            </a:r>
            <a:r>
              <a:rPr lang="en-US" altLang="ko-KR" dirty="0"/>
              <a:t>.   ‘one hot encoding’</a:t>
            </a:r>
            <a:r>
              <a:rPr lang="ko-KR" altLang="en-US" dirty="0"/>
              <a:t>으로 변환된 값이 사용됨</a:t>
            </a:r>
            <a:r>
              <a:rPr lang="en-US" altLang="ko-KR" dirty="0"/>
              <a:t>.</a:t>
            </a:r>
          </a:p>
          <a:p>
            <a:pPr marL="0" indent="0">
              <a:buSzTx/>
              <a:buNone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dirty="0"/>
              <a:t> </a:t>
            </a:r>
            <a:r>
              <a:rPr lang="en-US" altLang="ko-KR" dirty="0"/>
              <a:t>ex) 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고양이 </a:t>
            </a:r>
            <a:r>
              <a:rPr lang="en-US" altLang="ko-KR" dirty="0"/>
              <a:t>-&gt; [0, 1], [1, 0]</a:t>
            </a:r>
          </a:p>
          <a:p>
            <a:pPr marL="0" indent="0">
              <a:buSzTx/>
              <a:buNone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 lang="ko-KR" altLang="en-US" dirty="0"/>
          </a:p>
          <a:p>
            <a:pPr marL="228600" indent="-228600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/>
              <a:t>MNIST </a:t>
            </a:r>
            <a:r>
              <a:rPr lang="ko-KR" altLang="en-US" dirty="0" err="1"/>
              <a:t>손글씨</a:t>
            </a:r>
            <a:r>
              <a:rPr lang="ko-KR" altLang="en-US" dirty="0"/>
              <a:t> 데이터 셋 </a:t>
            </a:r>
            <a:endParaRPr lang="en-US" altLang="ko-KR" dirty="0"/>
          </a:p>
          <a:p>
            <a:pPr marL="0" indent="0">
              <a:buSzPct val="100000"/>
              <a:buNone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/>
              <a:t> ➭ </a:t>
            </a:r>
            <a:r>
              <a:rPr lang="en-US" altLang="ko-KR" dirty="0"/>
              <a:t>28x28x1(784)</a:t>
            </a:r>
            <a:r>
              <a:rPr lang="ko-KR" altLang="en-US" dirty="0"/>
              <a:t>개 데이터를 입력으로 </a:t>
            </a:r>
            <a:r>
              <a:rPr lang="en-US" altLang="ko-KR" dirty="0"/>
              <a:t>0~9(</a:t>
            </a:r>
            <a:r>
              <a:rPr lang="ko-KR" altLang="en-US" dirty="0" err="1"/>
              <a:t>손글씨</a:t>
            </a:r>
            <a:r>
              <a:rPr lang="en-US" altLang="ko-KR" dirty="0"/>
              <a:t>) </a:t>
            </a:r>
            <a:r>
              <a:rPr lang="ko-KR" altLang="en-US" dirty="0"/>
              <a:t>분류 진행</a:t>
            </a:r>
            <a:endParaRPr lang="en-US" altLang="ko-KR" dirty="0"/>
          </a:p>
          <a:p>
            <a:pPr marL="0" indent="0">
              <a:buSzPct val="100000"/>
              <a:buNone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/>
              <a:t> ➭ 분류 문제</a:t>
            </a:r>
            <a:r>
              <a:rPr lang="en-US" altLang="ko-KR" dirty="0"/>
              <a:t>, </a:t>
            </a:r>
            <a:r>
              <a:rPr lang="en-US" altLang="ko-KR" dirty="0" err="1"/>
              <a:t>CrossEntropy</a:t>
            </a:r>
            <a:r>
              <a:rPr lang="en-US" altLang="ko-KR" dirty="0"/>
              <a:t>, one hot encoding -&gt; [0, 0, …, 0, 1]</a:t>
            </a:r>
          </a:p>
          <a:p>
            <a:pPr marL="228600" indent="-228600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 lang="ko-KR" altLang="en-US" dirty="0"/>
          </a:p>
        </p:txBody>
      </p:sp>
      <p:sp>
        <p:nvSpPr>
          <p:cNvPr id="372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6146" name="Picture 2" descr="Pytorch]MNIST DNN부터 CNN까지 | Code Brewer">
            <a:extLst>
              <a:ext uri="{FF2B5EF4-FFF2-40B4-BE49-F238E27FC236}">
                <a16:creationId xmlns:a16="http://schemas.microsoft.com/office/drawing/2014/main" id="{FF12F3E7-8CF9-A1B5-ED85-61DBB0C18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4455" r="3382" b="2896"/>
          <a:stretch/>
        </p:blipFill>
        <p:spPr bwMode="auto">
          <a:xfrm>
            <a:off x="16720457" y="7291738"/>
            <a:ext cx="7032360" cy="519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1. 신경망 이전의 영상인식 (분류 예시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altLang="ko-KR" dirty="0"/>
              <a:t>5. </a:t>
            </a:r>
            <a:r>
              <a:rPr lang="ko-KR" altLang="en-US" dirty="0"/>
              <a:t>신경망 이미지 분류 실습</a:t>
            </a:r>
            <a:r>
              <a:rPr lang="en-US" altLang="ko-KR" dirty="0"/>
              <a:t>(MNIST </a:t>
            </a:r>
            <a:r>
              <a:rPr lang="ko-KR" altLang="en-US" dirty="0"/>
              <a:t>분류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229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FCN(Fully Connected Network)을 이용한 MNIST  필기체 분류…">
            <a:extLst>
              <a:ext uri="{FF2B5EF4-FFF2-40B4-BE49-F238E27FC236}">
                <a16:creationId xmlns:a16="http://schemas.microsoft.com/office/drawing/2014/main" id="{CE6ABDD7-62AE-7D47-B8B0-E4CE94378B3C}"/>
              </a:ext>
            </a:extLst>
          </p:cNvPr>
          <p:cNvSpPr txBox="1">
            <a:spLocks/>
          </p:cNvSpPr>
          <p:nvPr/>
        </p:nvSpPr>
        <p:spPr>
          <a:xfrm>
            <a:off x="1341966" y="3707286"/>
            <a:ext cx="18753536" cy="345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77500" lnSpcReduction="2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228600" indent="-228600" hangingPunct="1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FCN(Fully Connected Network)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모델 구성</a:t>
            </a:r>
            <a:endParaRPr lang="en-US" altLang="ko-KR" dirty="0">
              <a:latin typeface="나눔고딕"/>
              <a:ea typeface="나눔고딕"/>
              <a:cs typeface="나눔고딕"/>
              <a:sym typeface="나눔고딕"/>
            </a:endParaRPr>
          </a:p>
          <a:p>
            <a:pPr hangingPunct="1">
              <a:buSzPct val="100000"/>
              <a:buFontTx/>
              <a:buChar char="-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다층 </a:t>
            </a:r>
            <a:r>
              <a:rPr lang="ko-KR" altLang="en-US" dirty="0" err="1">
                <a:latin typeface="나눔고딕"/>
                <a:ea typeface="나눔고딕"/>
                <a:cs typeface="나눔고딕"/>
                <a:sym typeface="나눔고딕"/>
              </a:rPr>
              <a:t>퍼셉트론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lang="en-US" altLang="ko-KR" dirty="0" err="1">
                <a:latin typeface="나눔고딕"/>
                <a:ea typeface="나눔고딕"/>
                <a:cs typeface="나눔고딕"/>
                <a:sym typeface="나눔고딕"/>
              </a:rPr>
              <a:t>input_size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 : 784</a:t>
            </a:r>
          </a:p>
          <a:p>
            <a:pPr hangingPunct="1">
              <a:buSzPct val="100000"/>
              <a:buFontTx/>
              <a:buChar char="-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 err="1">
                <a:latin typeface="나눔고딕"/>
                <a:ea typeface="나눔고딕"/>
                <a:cs typeface="나눔고딕"/>
                <a:sym typeface="나눔고딕"/>
              </a:rPr>
              <a:t>은닉층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(hidden layer) 120, 84</a:t>
            </a:r>
          </a:p>
          <a:p>
            <a:pPr hangingPunct="1">
              <a:buSzPct val="100000"/>
              <a:buFontTx/>
              <a:buChar char="-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 err="1">
                <a:latin typeface="나눔고딕"/>
                <a:ea typeface="나눔고딕"/>
                <a:cs typeface="나눔고딕"/>
                <a:sym typeface="나눔고딕"/>
              </a:rPr>
              <a:t>출력층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 </a:t>
            </a:r>
            <a:r>
              <a:rPr lang="en-US" altLang="ko-KR" dirty="0" err="1">
                <a:latin typeface="나눔고딕"/>
                <a:ea typeface="나눔고딕"/>
                <a:cs typeface="나눔고딕"/>
                <a:sym typeface="나눔고딕"/>
              </a:rPr>
              <a:t>output_size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 : 10 &lt;- one hot encoding</a:t>
            </a:r>
          </a:p>
        </p:txBody>
      </p:sp>
      <p:pic>
        <p:nvPicPr>
          <p:cNvPr id="1026" name="Picture 2" descr="Everything you need to know about Neural Networks and Backpropagation —  Machine Learning Easy and Fun | by Gavril Ognjanovski | Towards Data Science">
            <a:extLst>
              <a:ext uri="{FF2B5EF4-FFF2-40B4-BE49-F238E27FC236}">
                <a16:creationId xmlns:a16="http://schemas.microsoft.com/office/drawing/2014/main" id="{BC8701CB-2BDC-75C5-C5ED-0D1719FC2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76" y="7707110"/>
            <a:ext cx="7568219" cy="49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CN(Fully Connected Network)을 이용한 MNIST  필기체 분류…">
            <a:extLst>
              <a:ext uri="{FF2B5EF4-FFF2-40B4-BE49-F238E27FC236}">
                <a16:creationId xmlns:a16="http://schemas.microsoft.com/office/drawing/2014/main" id="{F72A4CED-7B62-B04C-30BD-51187D2DDAC1}"/>
              </a:ext>
            </a:extLst>
          </p:cNvPr>
          <p:cNvSpPr txBox="1">
            <a:spLocks/>
          </p:cNvSpPr>
          <p:nvPr/>
        </p:nvSpPr>
        <p:spPr>
          <a:xfrm>
            <a:off x="10219960" y="9532783"/>
            <a:ext cx="4427066" cy="1057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SzPct val="100000"/>
              <a:buNone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예시 이미지</a:t>
            </a:r>
            <a:endParaRPr lang="en-US" altLang="ko-KR" dirty="0">
              <a:latin typeface="나눔고딕"/>
              <a:ea typeface="나눔고딕"/>
              <a:cs typeface="나눔고딕"/>
              <a:sym typeface="나눔고딕"/>
            </a:endParaRPr>
          </a:p>
          <a:p>
            <a:pPr marL="228600" indent="-228600" hangingPunct="1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dirty="0">
              <a:latin typeface="나눔고딕"/>
              <a:ea typeface="나눔고딕"/>
              <a:cs typeface="나눔고딕"/>
              <a:sym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7428267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FCN(Fully Connected Network)을 이용한 MNIST  필기체 분류…">
            <a:extLst>
              <a:ext uri="{FF2B5EF4-FFF2-40B4-BE49-F238E27FC236}">
                <a16:creationId xmlns:a16="http://schemas.microsoft.com/office/drawing/2014/main" id="{CE6ABDD7-62AE-7D47-B8B0-E4CE94378B3C}"/>
              </a:ext>
            </a:extLst>
          </p:cNvPr>
          <p:cNvSpPr txBox="1">
            <a:spLocks/>
          </p:cNvSpPr>
          <p:nvPr/>
        </p:nvSpPr>
        <p:spPr>
          <a:xfrm>
            <a:off x="1341966" y="3707286"/>
            <a:ext cx="18753536" cy="345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228600" indent="-228600" hangingPunct="1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CNN(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Convolutional Neural Network)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는 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이미지와 같은 데이터를 처리하는 데 특화된 딥러닝 모델</a:t>
            </a: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marL="228600" indent="-228600" hangingPunct="1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Convolution Layer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의 필터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(kernel)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로 </a:t>
            </a:r>
            <a:r>
              <a:rPr lang="ko-KR" altLang="en-US" dirty="0" err="1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합성곱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 연산을 수행하여 이미지의 특징을 강조하는 역할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. CNN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의 핵심</a:t>
            </a:r>
            <a:endParaRPr lang="en-US" altLang="ko-KR" dirty="0">
              <a:solidFill>
                <a:schemeClr val="tx1"/>
              </a:solidFill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5" name="5. 합성곱 신경망 이미지 분류 실습">
            <a:extLst>
              <a:ext uri="{FF2B5EF4-FFF2-40B4-BE49-F238E27FC236}">
                <a16:creationId xmlns:a16="http://schemas.microsoft.com/office/drawing/2014/main" id="{66C25939-4DAF-1D40-F4B7-E1EE30CB0B52}"/>
              </a:ext>
            </a:extLst>
          </p:cNvPr>
          <p:cNvSpPr txBox="1">
            <a:spLocks/>
          </p:cNvSpPr>
          <p:nvPr/>
        </p:nvSpPr>
        <p:spPr>
          <a:xfrm>
            <a:off x="1206500" y="1333500"/>
            <a:ext cx="21646292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6. </a:t>
            </a:r>
            <a:r>
              <a:rPr lang="ko-KR" altLang="en-US" dirty="0" err="1"/>
              <a:t>합성곱</a:t>
            </a:r>
            <a:r>
              <a:rPr lang="ko-KR" altLang="en-US" dirty="0"/>
              <a:t> 신경망 이미지 분류 실습</a:t>
            </a:r>
            <a:r>
              <a:rPr lang="en-US" altLang="ko-KR" dirty="0"/>
              <a:t>(CNN)</a:t>
            </a:r>
            <a:r>
              <a:rPr lang="ko-KR" altLang="en-US" dirty="0"/>
              <a:t>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20CF747-DF13-E0C9-7071-0AC73858D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83" y="7165911"/>
            <a:ext cx="179832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38621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FCN(Fully Connected Network)을 이용한 MNIST  필기체 분류…">
            <a:extLst>
              <a:ext uri="{FF2B5EF4-FFF2-40B4-BE49-F238E27FC236}">
                <a16:creationId xmlns:a16="http://schemas.microsoft.com/office/drawing/2014/main" id="{CE6ABDD7-62AE-7D47-B8B0-E4CE94378B3C}"/>
              </a:ext>
            </a:extLst>
          </p:cNvPr>
          <p:cNvSpPr txBox="1">
            <a:spLocks/>
          </p:cNvSpPr>
          <p:nvPr/>
        </p:nvSpPr>
        <p:spPr>
          <a:xfrm>
            <a:off x="1341966" y="3707286"/>
            <a:ext cx="18753536" cy="3458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228600" indent="-228600" hangingPunct="1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3x3, 4x4 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등의 필터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(kernel)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가 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image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의 좌측 상단부터 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1(stride) 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씩 이동하며 곱셈 및 덧셈 연산</a:t>
            </a:r>
            <a:endParaRPr lang="en-US" altLang="ko-KR" dirty="0">
              <a:solidFill>
                <a:schemeClr val="tx1"/>
              </a:solidFill>
              <a:latin typeface="나눔고딕"/>
              <a:ea typeface="나눔고딕"/>
              <a:cs typeface="나눔고딕"/>
              <a:sym typeface="나눔고딕"/>
            </a:endParaRPr>
          </a:p>
          <a:p>
            <a:pPr marL="228600" indent="-228600" hangingPunct="1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Padding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이 없으면 </a:t>
            </a:r>
            <a:r>
              <a:rPr lang="en-US" altLang="ko-KR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output image size</a:t>
            </a:r>
            <a:r>
              <a:rPr lang="ko-KR" altLang="en-US" dirty="0">
                <a:solidFill>
                  <a:schemeClr val="tx1"/>
                </a:solidFill>
                <a:latin typeface="나눔고딕"/>
                <a:ea typeface="나눔고딕"/>
                <a:cs typeface="나눔고딕"/>
                <a:sym typeface="나눔고딕"/>
              </a:rPr>
              <a:t>가 줄어듦</a:t>
            </a:r>
            <a:endParaRPr lang="en-US" altLang="ko-KR" dirty="0">
              <a:solidFill>
                <a:schemeClr val="tx1"/>
              </a:solidFill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5" name="5. 합성곱 신경망 이미지 분류 실습">
            <a:extLst>
              <a:ext uri="{FF2B5EF4-FFF2-40B4-BE49-F238E27FC236}">
                <a16:creationId xmlns:a16="http://schemas.microsoft.com/office/drawing/2014/main" id="{66C25939-4DAF-1D40-F4B7-E1EE30CB0B52}"/>
              </a:ext>
            </a:extLst>
          </p:cNvPr>
          <p:cNvSpPr txBox="1">
            <a:spLocks/>
          </p:cNvSpPr>
          <p:nvPr/>
        </p:nvSpPr>
        <p:spPr>
          <a:xfrm>
            <a:off x="1206500" y="1333500"/>
            <a:ext cx="21646292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6. </a:t>
            </a:r>
            <a:r>
              <a:rPr lang="ko-KR" altLang="en-US" dirty="0" err="1"/>
              <a:t>합성곱</a:t>
            </a:r>
            <a:r>
              <a:rPr lang="ko-KR" altLang="en-US" dirty="0"/>
              <a:t> 신경망 이미지 분류 실습</a:t>
            </a:r>
            <a:r>
              <a:rPr lang="en-US" altLang="ko-KR" dirty="0"/>
              <a:t>(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pic>
        <p:nvPicPr>
          <p:cNvPr id="3" name="conv.png" descr="conv.png">
            <a:extLst>
              <a:ext uri="{FF2B5EF4-FFF2-40B4-BE49-F238E27FC236}">
                <a16:creationId xmlns:a16="http://schemas.microsoft.com/office/drawing/2014/main" id="{317AE5A4-4139-367E-C96E-A3FA82CDE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49" y="7529557"/>
            <a:ext cx="17507131" cy="4656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 descr="What is “padding” in Convolutional Neural Network? | by Ting-Hao Chen |  Machine Learning Notes | Medium">
            <a:extLst>
              <a:ext uri="{FF2B5EF4-FFF2-40B4-BE49-F238E27FC236}">
                <a16:creationId xmlns:a16="http://schemas.microsoft.com/office/drawing/2014/main" id="{7FA6A6B2-D477-BA2F-1B09-783946C1E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t="14020" r="5859" b="5832"/>
          <a:stretch/>
        </p:blipFill>
        <p:spPr bwMode="auto">
          <a:xfrm>
            <a:off x="19056896" y="8053797"/>
            <a:ext cx="3510009" cy="345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CN(Fully Connected Network)을 이용한 MNIST  필기체 분류…">
            <a:extLst>
              <a:ext uri="{FF2B5EF4-FFF2-40B4-BE49-F238E27FC236}">
                <a16:creationId xmlns:a16="http://schemas.microsoft.com/office/drawing/2014/main" id="{7C79FBE3-52D7-47A0-AD8F-B1D969A2472C}"/>
              </a:ext>
            </a:extLst>
          </p:cNvPr>
          <p:cNvSpPr txBox="1">
            <a:spLocks/>
          </p:cNvSpPr>
          <p:nvPr/>
        </p:nvSpPr>
        <p:spPr>
          <a:xfrm>
            <a:off x="19607825" y="11788291"/>
            <a:ext cx="4427066" cy="1057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SzPct val="100000"/>
              <a:buNone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Padding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FC8C3-33DD-6884-28B0-BC7B1FBEB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2469" y="8837669"/>
            <a:ext cx="2199749" cy="22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173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FCN(Fully Connected Network)을 이용한 MNIST  필기체 분류…">
            <a:extLst>
              <a:ext uri="{FF2B5EF4-FFF2-40B4-BE49-F238E27FC236}">
                <a16:creationId xmlns:a16="http://schemas.microsoft.com/office/drawing/2014/main" id="{CE6ABDD7-62AE-7D47-B8B0-E4CE94378B3C}"/>
              </a:ext>
            </a:extLst>
          </p:cNvPr>
          <p:cNvSpPr txBox="1">
            <a:spLocks/>
          </p:cNvSpPr>
          <p:nvPr/>
        </p:nvSpPr>
        <p:spPr>
          <a:xfrm>
            <a:off x="1341965" y="3707286"/>
            <a:ext cx="21646291" cy="967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altLang="ko-KR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Conv layer output size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공식</a:t>
            </a:r>
            <a:endParaRPr lang="en-US" altLang="ko-KR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ko-KR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- (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input_size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-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Filter_size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+ 2*Padding) / stride + 1</a:t>
            </a:r>
          </a:p>
          <a:p>
            <a:pPr marL="0" indent="0">
              <a:buNone/>
            </a:pPr>
            <a:endParaRPr lang="ko-KR" altLang="en-US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MaxPooling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output size </a:t>
            </a:r>
            <a:r>
              <a:rPr lang="ko-KR" alt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공식</a:t>
            </a:r>
            <a:endParaRPr lang="en-US" altLang="ko-KR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altLang="ko-KR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-</a:t>
            </a:r>
            <a:r>
              <a:rPr lang="ko-KR" altLang="en-US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input_size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- </a:t>
            </a:r>
            <a:r>
              <a:rPr lang="en-US" altLang="ko-KR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Filter_size</a:t>
            </a:r>
            <a:r>
              <a:rPr lang="en-US" altLang="ko-KR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) / stride + 1</a:t>
            </a:r>
          </a:p>
          <a:p>
            <a:pPr marL="0" indent="0" algn="l">
              <a:buNone/>
            </a:pPr>
            <a:endParaRPr lang="en-US" altLang="ko-KR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en-US" altLang="ko-KR" dirty="0">
                <a:solidFill>
                  <a:schemeClr val="tx1"/>
                </a:solidFill>
                <a:latin typeface="Roboto" panose="02000000000000000000" pitchFamily="2" charset="0"/>
              </a:rPr>
              <a:t>* Filter = kernel</a:t>
            </a:r>
            <a:endParaRPr lang="ko-KR" altLang="en-US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hangingPunct="1">
              <a:buSzPct val="100000"/>
              <a:buFontTx/>
              <a:buChar char="-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dirty="0">
              <a:solidFill>
                <a:schemeClr val="tx1"/>
              </a:solidFill>
              <a:latin typeface="나눔고딕"/>
              <a:ea typeface="나눔고딕"/>
              <a:cs typeface="나눔고딕"/>
              <a:sym typeface="나눔고딕"/>
            </a:endParaRPr>
          </a:p>
        </p:txBody>
      </p:sp>
      <p:sp>
        <p:nvSpPr>
          <p:cNvPr id="5" name="5. 합성곱 신경망 이미지 분류 실습">
            <a:extLst>
              <a:ext uri="{FF2B5EF4-FFF2-40B4-BE49-F238E27FC236}">
                <a16:creationId xmlns:a16="http://schemas.microsoft.com/office/drawing/2014/main" id="{66C25939-4DAF-1D40-F4B7-E1EE30CB0B52}"/>
              </a:ext>
            </a:extLst>
          </p:cNvPr>
          <p:cNvSpPr txBox="1">
            <a:spLocks/>
          </p:cNvSpPr>
          <p:nvPr/>
        </p:nvSpPr>
        <p:spPr>
          <a:xfrm>
            <a:off x="1206500" y="1333500"/>
            <a:ext cx="21646292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6. </a:t>
            </a:r>
            <a:r>
              <a:rPr lang="ko-KR" altLang="en-US" dirty="0" err="1"/>
              <a:t>합성곱</a:t>
            </a:r>
            <a:r>
              <a:rPr lang="ko-KR" altLang="en-US" dirty="0"/>
              <a:t> 신경망 이미지 분류 실습</a:t>
            </a:r>
            <a:r>
              <a:rPr lang="en-US" altLang="ko-KR" dirty="0"/>
              <a:t>(CNN </a:t>
            </a:r>
            <a:r>
              <a:rPr lang="ko-KR" altLang="en-US" dirty="0"/>
              <a:t>모델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42867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선">
            <a:extLst>
              <a:ext uri="{FF2B5EF4-FFF2-40B4-BE49-F238E27FC236}">
                <a16:creationId xmlns:a16="http://schemas.microsoft.com/office/drawing/2014/main" id="{B231E09B-9D3B-BECC-53EB-477EDBB158B8}"/>
              </a:ext>
            </a:extLst>
          </p:cNvPr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" name="5. 합성곱 신경망 이미지 분류 실습">
            <a:extLst>
              <a:ext uri="{FF2B5EF4-FFF2-40B4-BE49-F238E27FC236}">
                <a16:creationId xmlns:a16="http://schemas.microsoft.com/office/drawing/2014/main" id="{1D5DD18D-F151-6D23-D18E-06161B43B4C5}"/>
              </a:ext>
            </a:extLst>
          </p:cNvPr>
          <p:cNvSpPr txBox="1">
            <a:spLocks/>
          </p:cNvSpPr>
          <p:nvPr/>
        </p:nvSpPr>
        <p:spPr>
          <a:xfrm>
            <a:off x="1206500" y="1333500"/>
            <a:ext cx="21646292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나눔고딕"/>
                <a:ea typeface="나눔고딕"/>
                <a:cs typeface="나눔고딕"/>
                <a:sym typeface="나눔고딕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altLang="ko-KR" dirty="0"/>
              <a:t>6. </a:t>
            </a:r>
            <a:r>
              <a:rPr lang="ko-KR" altLang="en-US" dirty="0" err="1"/>
              <a:t>합성곱</a:t>
            </a:r>
            <a:r>
              <a:rPr lang="ko-KR" altLang="en-US" dirty="0"/>
              <a:t> 신경망 이미지 분류 실습</a:t>
            </a:r>
            <a:r>
              <a:rPr lang="en-US" altLang="ko-KR" dirty="0"/>
              <a:t>(MNIST_F)</a:t>
            </a:r>
            <a:r>
              <a:rPr lang="ko-KR" altLang="en-US" dirty="0"/>
              <a:t> </a:t>
            </a:r>
          </a:p>
        </p:txBody>
      </p:sp>
      <p:pic>
        <p:nvPicPr>
          <p:cNvPr id="5122" name="Picture 2" descr="11-3. Fashion MNIST를 Keras를 이용한 ConvNet으로 풀어보자">
            <a:extLst>
              <a:ext uri="{FF2B5EF4-FFF2-40B4-BE49-F238E27FC236}">
                <a16:creationId xmlns:a16="http://schemas.microsoft.com/office/drawing/2014/main" id="{24A5B742-4DDC-7EEB-BD94-01501613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8162" y="3554964"/>
            <a:ext cx="9371045" cy="937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CN(Fully Connected Network)을 이용한 MNIST  필기체 분류…">
            <a:extLst>
              <a:ext uri="{FF2B5EF4-FFF2-40B4-BE49-F238E27FC236}">
                <a16:creationId xmlns:a16="http://schemas.microsoft.com/office/drawing/2014/main" id="{3C7A5814-3341-5167-F365-26078363E1BC}"/>
              </a:ext>
            </a:extLst>
          </p:cNvPr>
          <p:cNvSpPr txBox="1">
            <a:spLocks/>
          </p:cNvSpPr>
          <p:nvPr/>
        </p:nvSpPr>
        <p:spPr>
          <a:xfrm>
            <a:off x="1341966" y="3968542"/>
            <a:ext cx="12280728" cy="7798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228600" indent="-228600" hangingPunct="1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Fashion MNIST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데이터 셋 </a:t>
            </a:r>
          </a:p>
          <a:p>
            <a:pPr marL="0" indent="0" hangingPunct="1">
              <a:buSzPct val="100000"/>
              <a:buFontTx/>
              <a:buNone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 ➭ 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28x28x1(784)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개 데이터를 입력으로 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0~9(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의류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) </a:t>
            </a: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분류 진행</a:t>
            </a:r>
          </a:p>
          <a:p>
            <a:pPr marL="0" indent="0" hangingPunct="1">
              <a:buSzPct val="100000"/>
              <a:buFontTx/>
              <a:buNone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>
                <a:latin typeface="나눔고딕"/>
                <a:ea typeface="나눔고딕"/>
                <a:cs typeface="나눔고딕"/>
                <a:sym typeface="나눔고딕"/>
              </a:rPr>
              <a:t> ➭ 분류 문제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, </a:t>
            </a:r>
            <a:r>
              <a:rPr lang="en-US" altLang="ko-KR" dirty="0" err="1">
                <a:latin typeface="나눔고딕"/>
                <a:ea typeface="나눔고딕"/>
                <a:cs typeface="나눔고딕"/>
                <a:sym typeface="나눔고딕"/>
              </a:rPr>
              <a:t>CrossEntropy</a:t>
            </a:r>
            <a:r>
              <a:rPr lang="en-US" altLang="ko-KR" dirty="0">
                <a:latin typeface="나눔고딕"/>
                <a:ea typeface="나눔고딕"/>
                <a:cs typeface="나눔고딕"/>
                <a:sym typeface="나눔고딕"/>
              </a:rPr>
              <a:t>, one hot encoding -&gt; [0, 0, …, 0, 1]</a:t>
            </a:r>
            <a:endParaRPr lang="ko-KR" altLang="en-US" dirty="0">
              <a:latin typeface="나눔고딕"/>
              <a:ea typeface="나눔고딕"/>
              <a:cs typeface="나눔고딕"/>
              <a:sym typeface="나눔고딕"/>
            </a:endParaRPr>
          </a:p>
          <a:p>
            <a:pPr marL="228600" indent="-228600" hangingPunct="1"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endParaRPr lang="ko-KR" altLang="en-US" dirty="0">
              <a:latin typeface="나눔고딕"/>
              <a:ea typeface="나눔고딕"/>
              <a:cs typeface="나눔고딕"/>
              <a:sym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80699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7" name="5. 합성곱 신경망 이미지 분류 실습 (Cifar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6</a:t>
            </a:r>
            <a:r>
              <a:rPr dirty="0"/>
              <a:t>. </a:t>
            </a:r>
            <a:r>
              <a:rPr dirty="0" err="1"/>
              <a:t>합성곱</a:t>
            </a: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 </a:t>
            </a:r>
            <a:r>
              <a:rPr dirty="0" err="1"/>
              <a:t>실습</a:t>
            </a:r>
            <a:r>
              <a:rPr dirty="0"/>
              <a:t> (</a:t>
            </a:r>
            <a:r>
              <a:rPr dirty="0" err="1"/>
              <a:t>Cifar</a:t>
            </a:r>
            <a:r>
              <a:rPr dirty="0"/>
              <a:t>)</a:t>
            </a:r>
          </a:p>
        </p:txBody>
      </p:sp>
      <p:pic>
        <p:nvPicPr>
          <p:cNvPr id="38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151" y="3729533"/>
            <a:ext cx="9719660" cy="698172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NN(Convolution Neural Network)을 이용한 CIFAR 클래스 분류…"/>
          <p:cNvSpPr txBox="1"/>
          <p:nvPr/>
        </p:nvSpPr>
        <p:spPr>
          <a:xfrm>
            <a:off x="1302839" y="4220455"/>
            <a:ext cx="12424999" cy="621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32x32 </a:t>
            </a:r>
            <a:r>
              <a:rPr dirty="0" err="1"/>
              <a:t>컬러</a:t>
            </a:r>
            <a:r>
              <a:rPr dirty="0"/>
              <a:t> </a:t>
            </a: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세트</a:t>
            </a:r>
            <a:r>
              <a:rPr dirty="0"/>
              <a:t> 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(</a:t>
            </a:r>
            <a:r>
              <a:rPr dirty="0" err="1"/>
              <a:t>학습</a:t>
            </a:r>
            <a:r>
              <a:rPr dirty="0"/>
              <a:t>: 50,000, </a:t>
            </a:r>
            <a:r>
              <a:rPr dirty="0" err="1"/>
              <a:t>테스트</a:t>
            </a:r>
            <a:r>
              <a:rPr dirty="0"/>
              <a:t>: 10,000 </a:t>
            </a:r>
            <a:r>
              <a:rPr dirty="0" err="1"/>
              <a:t>구성</a:t>
            </a:r>
            <a:r>
              <a:rPr dirty="0"/>
              <a:t>)</a:t>
            </a:r>
          </a:p>
          <a:p>
            <a: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7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비행기</a:t>
            </a:r>
            <a:r>
              <a:rPr dirty="0"/>
              <a:t>, </a:t>
            </a:r>
            <a:r>
              <a:rPr dirty="0" err="1"/>
              <a:t>자동차</a:t>
            </a:r>
            <a:r>
              <a:rPr dirty="0"/>
              <a:t>, 새, </a:t>
            </a:r>
            <a:r>
              <a:rPr dirty="0" err="1"/>
              <a:t>고양이</a:t>
            </a:r>
            <a:r>
              <a:rPr dirty="0"/>
              <a:t>, </a:t>
            </a:r>
            <a:r>
              <a:rPr dirty="0" err="1"/>
              <a:t>사슴</a:t>
            </a:r>
            <a:r>
              <a:rPr dirty="0"/>
              <a:t>, 개, </a:t>
            </a:r>
            <a:r>
              <a:rPr dirty="0" err="1"/>
              <a:t>개구리</a:t>
            </a:r>
            <a:r>
              <a:rPr dirty="0"/>
              <a:t>, 말, 배, </a:t>
            </a:r>
            <a:r>
              <a:rPr dirty="0" err="1"/>
              <a:t>트럭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5" name="카카오톡 오픈 채팅"/>
          <p:cNvSpPr txBox="1"/>
          <p:nvPr/>
        </p:nvSpPr>
        <p:spPr>
          <a:xfrm>
            <a:off x="1680684" y="3570816"/>
            <a:ext cx="56128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 err="1"/>
              <a:t>카카오톡</a:t>
            </a:r>
            <a:r>
              <a:rPr dirty="0"/>
              <a:t> </a:t>
            </a:r>
            <a:r>
              <a:rPr dirty="0" err="1"/>
              <a:t>오픈</a:t>
            </a:r>
            <a:r>
              <a:rPr dirty="0"/>
              <a:t> </a:t>
            </a:r>
            <a:r>
              <a:rPr dirty="0" err="1"/>
              <a:t>채팅</a:t>
            </a:r>
            <a:endParaRPr dirty="0"/>
          </a:p>
        </p:txBody>
      </p:sp>
      <p:sp>
        <p:nvSpPr>
          <p:cNvPr id="356" name="카카오톡 오픈채팅 ‘2023빅데이터캠프_이미지’ 검색 후 입장…"/>
          <p:cNvSpPr txBox="1"/>
          <p:nvPr/>
        </p:nvSpPr>
        <p:spPr>
          <a:xfrm>
            <a:off x="2517715" y="10165902"/>
            <a:ext cx="17998064" cy="124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카카오톡</a:t>
            </a:r>
            <a:r>
              <a:rPr dirty="0"/>
              <a:t> </a:t>
            </a:r>
            <a:r>
              <a:rPr dirty="0" err="1"/>
              <a:t>오픈채팅</a:t>
            </a:r>
            <a:r>
              <a:rPr dirty="0"/>
              <a:t> ‘2023빅데이터캠프_이미지’ </a:t>
            </a:r>
            <a:r>
              <a:rPr dirty="0" err="1"/>
              <a:t>검색</a:t>
            </a:r>
            <a:r>
              <a:rPr dirty="0"/>
              <a:t> 후 </a:t>
            </a:r>
            <a:r>
              <a:rPr dirty="0" err="1"/>
              <a:t>입장</a:t>
            </a:r>
            <a:endParaRPr dirty="0"/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 err="1"/>
              <a:t>공지의</a:t>
            </a:r>
            <a:r>
              <a:rPr dirty="0"/>
              <a:t> </a:t>
            </a:r>
            <a:r>
              <a:rPr dirty="0" err="1"/>
              <a:t>공유</a:t>
            </a:r>
            <a:r>
              <a:rPr dirty="0"/>
              <a:t> </a:t>
            </a:r>
            <a:r>
              <a:rPr dirty="0" err="1"/>
              <a:t>드라이브</a:t>
            </a:r>
            <a:r>
              <a:rPr dirty="0"/>
              <a:t> </a:t>
            </a:r>
            <a:r>
              <a:rPr dirty="0" err="1"/>
              <a:t>접속</a:t>
            </a:r>
            <a:r>
              <a:rPr dirty="0"/>
              <a:t> —&gt; </a:t>
            </a:r>
            <a:r>
              <a:rPr dirty="0" err="1"/>
              <a:t>드라이브에</a:t>
            </a:r>
            <a:r>
              <a:rPr dirty="0"/>
              <a:t> </a:t>
            </a:r>
            <a:r>
              <a:rPr dirty="0" err="1"/>
              <a:t>바로가기</a:t>
            </a:r>
            <a:r>
              <a:rPr dirty="0"/>
              <a:t> </a:t>
            </a:r>
            <a:r>
              <a:rPr dirty="0" err="1"/>
              <a:t>추가</a:t>
            </a:r>
            <a:endParaRPr dirty="0"/>
          </a:p>
        </p:txBody>
      </p:sp>
      <p:sp>
        <p:nvSpPr>
          <p:cNvPr id="357" name="직사각형"/>
          <p:cNvSpPr/>
          <p:nvPr/>
        </p:nvSpPr>
        <p:spPr>
          <a:xfrm>
            <a:off x="5404445" y="5362933"/>
            <a:ext cx="588103" cy="413857"/>
          </a:xfrm>
          <a:prstGeom prst="rect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63" name="그룹화"/>
          <p:cNvGrpSpPr/>
          <p:nvPr/>
        </p:nvGrpSpPr>
        <p:grpSpPr>
          <a:xfrm>
            <a:off x="3096683" y="4743450"/>
            <a:ext cx="16412081" cy="4737100"/>
            <a:chOff x="0" y="0"/>
            <a:chExt cx="16412079" cy="4737100"/>
          </a:xfrm>
        </p:grpSpPr>
        <p:pic>
          <p:nvPicPr>
            <p:cNvPr id="358" name="이미지" descr="이미지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583"/>
              <a:ext cx="4322787" cy="1605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이미지" descr="이미지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2433" y="0"/>
              <a:ext cx="5245101" cy="4737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이미지" descr="이미지"/>
            <p:cNvPicPr>
              <a:picLocks noChangeAspect="1"/>
            </p:cNvPicPr>
            <p:nvPr/>
          </p:nvPicPr>
          <p:blipFill>
            <a:blip r:embed="rId4"/>
            <a:srcRect b="29775"/>
            <a:stretch>
              <a:fillRect/>
            </a:stretch>
          </p:blipFill>
          <p:spPr>
            <a:xfrm>
              <a:off x="10227179" y="31948"/>
              <a:ext cx="6184901" cy="46732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1" name="직사각형"/>
            <p:cNvSpPr/>
            <p:nvPr/>
          </p:nvSpPr>
          <p:spPr>
            <a:xfrm>
              <a:off x="5034028" y="1093617"/>
              <a:ext cx="2582863" cy="413856"/>
            </a:xfrm>
            <a:prstGeom prst="rect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62" name="직사각형"/>
            <p:cNvSpPr/>
            <p:nvPr/>
          </p:nvSpPr>
          <p:spPr>
            <a:xfrm>
              <a:off x="12028198" y="2604917"/>
              <a:ext cx="2582863" cy="413856"/>
            </a:xfrm>
            <a:prstGeom prst="rect">
              <a:avLst/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" name="-끝-">
            <a:extLst>
              <a:ext uri="{FF2B5EF4-FFF2-40B4-BE49-F238E27FC236}">
                <a16:creationId xmlns:a16="http://schemas.microsoft.com/office/drawing/2014/main" id="{870F8D35-394F-1375-7739-391FFD2FB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ko-KR" altLang="en-US" dirty="0"/>
              <a:t>구글 드라이브</a:t>
            </a:r>
            <a:r>
              <a:rPr lang="en-US" altLang="ko-KR" dirty="0"/>
              <a:t>(</a:t>
            </a:r>
            <a:r>
              <a:rPr lang="ko-KR" altLang="en-US" dirty="0"/>
              <a:t>실습 코드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75969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" name="-끝-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dirty="0"/>
              <a:t>-끝-</a:t>
            </a:r>
          </a:p>
        </p:txBody>
      </p:sp>
      <p:sp>
        <p:nvSpPr>
          <p:cNvPr id="401" name="수고하셨습니다."/>
          <p:cNvSpPr txBox="1"/>
          <p:nvPr/>
        </p:nvSpPr>
        <p:spPr>
          <a:xfrm>
            <a:off x="8370721" y="6141418"/>
            <a:ext cx="764255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defRPr sz="8500" b="1" spc="-17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수고하셨습니다.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진행 순서 (목차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진행 순서 (목차)</a:t>
            </a:r>
          </a:p>
        </p:txBody>
      </p:sp>
      <p:sp>
        <p:nvSpPr>
          <p:cNvPr id="159" name="딥러닝 영상처리의 동향…"/>
          <p:cNvSpPr txBox="1">
            <a:spLocks noGrp="1"/>
          </p:cNvSpPr>
          <p:nvPr>
            <p:ph type="body" idx="1"/>
          </p:nvPr>
        </p:nvSpPr>
        <p:spPr>
          <a:xfrm>
            <a:off x="1443566" y="4256971"/>
            <a:ext cx="21971001" cy="8374280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AutoNum type="arabicPeriod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/>
              <a:t> 딥러닝 영상처리의 동향</a:t>
            </a:r>
            <a:endParaRPr dirty="0"/>
          </a:p>
          <a:p>
            <a:pPr marL="228600" indent="-228600">
              <a:buSzPct val="100000"/>
              <a:buAutoNum type="arabicPeriod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</a:t>
            </a:r>
            <a:r>
              <a:rPr lang="ko-KR" altLang="en-US" dirty="0"/>
              <a:t>구글 </a:t>
            </a:r>
            <a:r>
              <a:rPr lang="ko-KR" altLang="en-US" dirty="0" err="1"/>
              <a:t>코랩</a:t>
            </a:r>
            <a:r>
              <a:rPr lang="ko-KR" altLang="en-US" dirty="0"/>
              <a:t> 소개</a:t>
            </a:r>
            <a:endParaRPr lang="en-US" altLang="ko-KR" dirty="0"/>
          </a:p>
          <a:p>
            <a:pPr marL="228600" indent="-228600">
              <a:buSzPct val="100000"/>
              <a:buAutoNum type="arabicPeriod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/>
              <a:t> 이미지 구조 설명</a:t>
            </a:r>
            <a:endParaRPr lang="en-US" altLang="ko-KR" dirty="0"/>
          </a:p>
          <a:p>
            <a:pPr marL="228600" indent="-228600">
              <a:buSzPct val="100000"/>
              <a:buAutoNum type="arabicPeriod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/>
              <a:t> 영상인식 기술의 신경망 적용</a:t>
            </a:r>
          </a:p>
          <a:p>
            <a:pPr marL="228600" indent="-228600">
              <a:buSzPct val="100000"/>
              <a:buAutoNum type="arabicPeriod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</a:t>
            </a:r>
            <a:r>
              <a:rPr dirty="0" err="1"/>
              <a:t>신경망</a:t>
            </a:r>
            <a:r>
              <a:rPr dirty="0"/>
              <a:t> </a:t>
            </a:r>
            <a:r>
              <a:rPr dirty="0" err="1"/>
              <a:t>이미지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 </a:t>
            </a:r>
            <a:r>
              <a:rPr dirty="0" err="1"/>
              <a:t>실습</a:t>
            </a:r>
            <a:endParaRPr dirty="0"/>
          </a:p>
          <a:p>
            <a:pPr marL="228600" indent="-228600">
              <a:buSzPct val="100000"/>
              <a:buAutoNum type="arabicPeriod"/>
              <a:defRPr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dirty="0"/>
              <a:t> </a:t>
            </a:r>
            <a:r>
              <a:rPr dirty="0" err="1"/>
              <a:t>합성곱</a:t>
            </a:r>
            <a:r>
              <a:rPr dirty="0"/>
              <a:t> </a:t>
            </a:r>
            <a:r>
              <a:rPr dirty="0" err="1"/>
              <a:t>신경망</a:t>
            </a:r>
            <a:r>
              <a:rPr lang="en-US" altLang="ko-KR" dirty="0"/>
              <a:t>(CNN)</a:t>
            </a:r>
            <a:endParaRPr dirty="0"/>
          </a:p>
        </p:txBody>
      </p:sp>
      <p:sp>
        <p:nvSpPr>
          <p:cNvPr id="160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1. 딥러닝 영상처리의 동향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1</a:t>
            </a:r>
            <a:r>
              <a:rPr dirty="0"/>
              <a:t>. </a:t>
            </a: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영상처리의</a:t>
            </a:r>
            <a:r>
              <a:rPr dirty="0"/>
              <a:t> </a:t>
            </a:r>
            <a:r>
              <a:rPr dirty="0" err="1"/>
              <a:t>동향</a:t>
            </a:r>
            <a:endParaRPr dirty="0"/>
          </a:p>
        </p:txBody>
      </p:sp>
      <p:sp>
        <p:nvSpPr>
          <p:cNvPr id="193" name="객체인식"/>
          <p:cNvSpPr txBox="1">
            <a:spLocks noGrp="1"/>
          </p:cNvSpPr>
          <p:nvPr>
            <p:ph type="body" idx="1"/>
          </p:nvPr>
        </p:nvSpPr>
        <p:spPr>
          <a:xfrm>
            <a:off x="1257300" y="3366227"/>
            <a:ext cx="10455408" cy="953039"/>
          </a:xfrm>
          <a:prstGeom prst="rect">
            <a:avLst/>
          </a:prstGeom>
        </p:spPr>
        <p:txBody>
          <a:bodyPr/>
          <a:lstStyle>
            <a:lvl1pPr marL="228600" indent="-228600">
              <a:spcBef>
                <a:spcPts val="1200"/>
              </a:spcBef>
              <a:buSzPct val="100000"/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객체인식</a:t>
            </a:r>
          </a:p>
        </p:txBody>
      </p:sp>
      <p:sp>
        <p:nvSpPr>
          <p:cNvPr id="192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" name="이미지 생성"/>
          <p:cNvSpPr txBox="1"/>
          <p:nvPr/>
        </p:nvSpPr>
        <p:spPr>
          <a:xfrm>
            <a:off x="1257300" y="8038142"/>
            <a:ext cx="10455408" cy="95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228600" indent="-228600" algn="l">
              <a:lnSpc>
                <a:spcPct val="90000"/>
              </a:lnSpc>
              <a:spcBef>
                <a:spcPts val="1200"/>
              </a:spcBef>
              <a:buSzPct val="100000"/>
              <a:buChar char="•"/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이미지 생성</a:t>
            </a:r>
          </a:p>
        </p:txBody>
      </p:sp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2"/>
          <a:srcRect l="883" t="1600" r="883" b="1600"/>
          <a:stretch>
            <a:fillRect/>
          </a:stretch>
        </p:blipFill>
        <p:spPr>
          <a:xfrm>
            <a:off x="1765366" y="4202211"/>
            <a:ext cx="6004213" cy="372784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자료: detectron2 / yolov7"/>
          <p:cNvSpPr txBox="1"/>
          <p:nvPr/>
        </p:nvSpPr>
        <p:spPr>
          <a:xfrm>
            <a:off x="5455937" y="3598804"/>
            <a:ext cx="3447594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A9A9A9"/>
                </a:solidFill>
              </a:defRPr>
            </a:lvl1pPr>
          </a:lstStyle>
          <a:p>
            <a:r>
              <a:t>자료: detectron2 / yolov7</a:t>
            </a:r>
          </a:p>
        </p:txBody>
      </p:sp>
      <p:pic>
        <p:nvPicPr>
          <p:cNvPr id="197" name="2022101980165_0.jpg" descr="2022101980165_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153" y="8917670"/>
            <a:ext cx="6142749" cy="4098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mask.png.jpeg" descr="mask.png.jpe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1266" y="4202210"/>
            <a:ext cx="6326020" cy="372784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자료: Midjourney / DALL∙E 2 / NovelAI"/>
          <p:cNvSpPr txBox="1"/>
          <p:nvPr/>
        </p:nvSpPr>
        <p:spPr>
          <a:xfrm>
            <a:off x="5232942" y="8270719"/>
            <a:ext cx="5554537" cy="48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9A9A9"/>
                </a:solidFill>
              </a:defRPr>
            </a:lvl1pPr>
          </a:lstStyle>
          <a:p>
            <a:r>
              <a:t>자료: Midjourney / DALL∙E 2 / NovelAI</a:t>
            </a:r>
          </a:p>
        </p:txBody>
      </p:sp>
      <p:pic>
        <p:nvPicPr>
          <p:cNvPr id="200" name="이미지" descr="이미지"/>
          <p:cNvPicPr>
            <a:picLocks noChangeAspect="1"/>
          </p:cNvPicPr>
          <p:nvPr/>
        </p:nvPicPr>
        <p:blipFill>
          <a:blip r:embed="rId5"/>
          <a:srcRect t="734" r="1638" b="2345"/>
          <a:stretch>
            <a:fillRect/>
          </a:stretch>
        </p:blipFill>
        <p:spPr>
          <a:xfrm>
            <a:off x="8397654" y="8917787"/>
            <a:ext cx="4152294" cy="4098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316b0d3b-591e-455f-b721-beaba73d0a0a_2400x1100.jpeg" descr="316b0d3b-591e-455f-b721-beaba73d0a0a_2400x110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8514" y="8917670"/>
            <a:ext cx="8946357" cy="4098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1. 딥러닝 영상처리의 동향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1</a:t>
            </a:r>
            <a:r>
              <a:rPr dirty="0"/>
              <a:t>. </a:t>
            </a:r>
            <a:r>
              <a:rPr dirty="0" err="1"/>
              <a:t>딥러닝</a:t>
            </a:r>
            <a:r>
              <a:rPr dirty="0"/>
              <a:t> </a:t>
            </a:r>
            <a:r>
              <a:rPr dirty="0" err="1"/>
              <a:t>영상처리의</a:t>
            </a:r>
            <a:r>
              <a:rPr dirty="0"/>
              <a:t> </a:t>
            </a:r>
            <a:r>
              <a:rPr dirty="0" err="1"/>
              <a:t>동향</a:t>
            </a:r>
            <a:endParaRPr dirty="0"/>
          </a:p>
        </p:txBody>
      </p:sp>
      <p:sp>
        <p:nvSpPr>
          <p:cNvPr id="204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8" name="2. DALL∙E2"/>
          <p:cNvSpPr txBox="1"/>
          <p:nvPr/>
        </p:nvSpPr>
        <p:spPr>
          <a:xfrm>
            <a:off x="1206499" y="3305975"/>
            <a:ext cx="21971001" cy="835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 * </a:t>
            </a:r>
            <a:r>
              <a:rPr dirty="0"/>
              <a:t>DALL</a:t>
            </a:r>
            <a:r>
              <a:rPr lang="en-US" dirty="0"/>
              <a:t>-</a:t>
            </a:r>
            <a:r>
              <a:rPr dirty="0"/>
              <a:t>E2 </a:t>
            </a:r>
          </a:p>
        </p:txBody>
      </p:sp>
      <p:pic>
        <p:nvPicPr>
          <p:cNvPr id="210" name="DALL·E 2023-03-26 14.52.42 - salvador dali painting of a Porsche 911.png" descr="DALL·E 2023-03-26 14.52.42 - salvador dali painting of a Porsche 9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686" y="4466664"/>
            <a:ext cx="3222373" cy="3337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DALL·E 2023-03-26 14.53.16 - salvador dali painting of a Porsche boxter.png" descr="DALL·E 2023-03-26 14.53.16 - salvador dali painting of a Porsche box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9059" y="4466664"/>
            <a:ext cx="3222374" cy="33371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카카오톡 오픈채팅 ‘2023빅데이터캠프_이미지’ 검색 후 입장…">
            <a:extLst>
              <a:ext uri="{FF2B5EF4-FFF2-40B4-BE49-F238E27FC236}">
                <a16:creationId xmlns:a16="http://schemas.microsoft.com/office/drawing/2014/main" id="{D7BB1D56-3E0D-27DE-0F17-564DB84BD125}"/>
              </a:ext>
            </a:extLst>
          </p:cNvPr>
          <p:cNvSpPr txBox="1"/>
          <p:nvPr/>
        </p:nvSpPr>
        <p:spPr>
          <a:xfrm>
            <a:off x="1584820" y="8130459"/>
            <a:ext cx="14351866" cy="276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b="0" i="0" dirty="0" err="1">
                <a:solidFill>
                  <a:schemeClr val="tx1"/>
                </a:solidFill>
                <a:effectLst/>
                <a:latin typeface="Söhne"/>
              </a:rPr>
              <a:t>OpenAI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에서 발표한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AI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이미지 생성 모델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>
                <a:solidFill>
                  <a:schemeClr val="tx1"/>
                </a:solidFill>
                <a:latin typeface="Söhne"/>
              </a:rPr>
              <a:t>위 사진은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‘cat Cyberpunk 2077’, ‘van </a:t>
            </a:r>
            <a:r>
              <a:rPr lang="en-US" altLang="ko-KR" b="0" i="0" dirty="0" err="1">
                <a:solidFill>
                  <a:schemeClr val="tx1"/>
                </a:solidFill>
                <a:effectLst/>
                <a:latin typeface="Söhne"/>
              </a:rPr>
              <a:t>gogh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altLang="ko-KR" b="0" i="0" dirty="0" err="1">
                <a:solidFill>
                  <a:schemeClr val="tx1"/>
                </a:solidFill>
                <a:effectLst/>
                <a:latin typeface="Söhne"/>
              </a:rPr>
              <a:t>ferrari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’ text to image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방식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tx1"/>
                </a:solidFill>
                <a:latin typeface="Söhne"/>
              </a:rPr>
              <a:t>GPT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와 같은 언어 모델 기반</a:t>
            </a: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dirty="0">
                <a:solidFill>
                  <a:schemeClr val="tx1"/>
                </a:solidFill>
                <a:latin typeface="Söhne"/>
              </a:rPr>
              <a:t>저작권 문제 등 발생</a:t>
            </a:r>
            <a:endParaRPr lang="en-US" dirty="0">
              <a:solidFill>
                <a:schemeClr val="tx1"/>
              </a:solidFill>
              <a:latin typeface="Söhn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A2DD92-2DF3-C0E1-2DC9-38D5E155E8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543"/>
          <a:stretch/>
        </p:blipFill>
        <p:spPr>
          <a:xfrm>
            <a:off x="1584820" y="4494137"/>
            <a:ext cx="13792029" cy="33097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1. 딥러닝 영상처리의 동향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번외</a:t>
            </a:r>
            <a:r>
              <a:rPr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ChatGPT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4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" name="카카오톡 오픈채팅 ‘2023빅데이터캠프_이미지’ 검색 후 입장…">
            <a:extLst>
              <a:ext uri="{FF2B5EF4-FFF2-40B4-BE49-F238E27FC236}">
                <a16:creationId xmlns:a16="http://schemas.microsoft.com/office/drawing/2014/main" id="{D7BB1D56-3E0D-27DE-0F17-564DB84BD125}"/>
              </a:ext>
            </a:extLst>
          </p:cNvPr>
          <p:cNvSpPr txBox="1"/>
          <p:nvPr/>
        </p:nvSpPr>
        <p:spPr>
          <a:xfrm>
            <a:off x="1492898" y="8109161"/>
            <a:ext cx="15264882" cy="3446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b="0" i="0" dirty="0" err="1">
                <a:solidFill>
                  <a:schemeClr val="tx1"/>
                </a:solidFill>
                <a:effectLst/>
                <a:latin typeface="Söhne"/>
              </a:rPr>
              <a:t>OpenAI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에서 개발한 대화형 인공지능 언어 모델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이전 대화 내용과 상황을 파악하여 적절한 대답을 생성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대화 데이터셋을 학습하고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이를 바탕으로 대화에 적합한 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lnSpc>
                <a:spcPct val="130000"/>
              </a:lnSpc>
              <a:buSzPct val="123000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    단어와 문장 구조를 예측</a:t>
            </a: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온라인 상담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고객 지원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대화형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AI,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문서 요약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번역 등</a:t>
            </a:r>
            <a:endParaRPr lang="en-US" dirty="0">
              <a:solidFill>
                <a:schemeClr val="tx1"/>
              </a:solidFill>
              <a:latin typeface="Söhne"/>
            </a:endParaRPr>
          </a:p>
        </p:txBody>
      </p:sp>
      <p:pic>
        <p:nvPicPr>
          <p:cNvPr id="1026" name="Picture 2" descr="How to Use Chat GPT, Complete Guide, Create Account &amp; Login">
            <a:extLst>
              <a:ext uri="{FF2B5EF4-FFF2-40B4-BE49-F238E27FC236}">
                <a16:creationId xmlns:a16="http://schemas.microsoft.com/office/drawing/2014/main" id="{0BDE2E01-7979-8EFE-3E71-8038C21B0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898" y="3050040"/>
            <a:ext cx="97536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6842A9-208A-5EE2-D72B-DD24E8B3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57" y="3050039"/>
            <a:ext cx="11209176" cy="98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178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" name="1. 딥러닝 영상처리의 동향 (딥러닝 활용 분야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2</a:t>
            </a:r>
            <a:r>
              <a:rPr dirty="0"/>
              <a:t>. </a:t>
            </a:r>
            <a:r>
              <a:rPr lang="ko-KR" altLang="en-US" dirty="0"/>
              <a:t>구글 </a:t>
            </a:r>
            <a:r>
              <a:rPr lang="ko-KR" altLang="en-US" dirty="0" err="1"/>
              <a:t>코랩</a:t>
            </a:r>
            <a:r>
              <a:rPr lang="en-US" altLang="ko-KR" dirty="0"/>
              <a:t>(Google </a:t>
            </a:r>
            <a:r>
              <a:rPr lang="en-US" altLang="ko-KR" dirty="0" err="1"/>
              <a:t>Colab</a:t>
            </a:r>
            <a:r>
              <a:rPr lang="en-US" altLang="ko-KR" dirty="0"/>
              <a:t> )</a:t>
            </a:r>
            <a:endParaRPr dirty="0"/>
          </a:p>
        </p:txBody>
      </p:sp>
      <p:sp>
        <p:nvSpPr>
          <p:cNvPr id="2" name="카카오톡 오픈채팅 ‘2023빅데이터캠프_이미지’ 검색 후 입장…">
            <a:extLst>
              <a:ext uri="{FF2B5EF4-FFF2-40B4-BE49-F238E27FC236}">
                <a16:creationId xmlns:a16="http://schemas.microsoft.com/office/drawing/2014/main" id="{7D96ED49-E049-5A48-AB1C-F6B26B998F83}"/>
              </a:ext>
            </a:extLst>
          </p:cNvPr>
          <p:cNvSpPr txBox="1"/>
          <p:nvPr/>
        </p:nvSpPr>
        <p:spPr>
          <a:xfrm>
            <a:off x="1609451" y="4057550"/>
            <a:ext cx="17998064" cy="7519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구글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코랩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(Google </a:t>
            </a:r>
            <a:r>
              <a:rPr lang="en-US" altLang="ko-KR" b="0" i="0" dirty="0" err="1">
                <a:solidFill>
                  <a:schemeClr val="tx1"/>
                </a:solidFill>
                <a:effectLst/>
                <a:latin typeface="Söhne"/>
              </a:rPr>
              <a:t>Colaboratory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)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은 구글에서 제공하는 클라우드 기반 머신 러닝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/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딥 러닝 개발 환경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코랩은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 무료로 제공되며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웹 브라우저만 있으면 어디서든지 접근이 가능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주피터 노트북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chemeClr val="tx1"/>
                </a:solidFill>
                <a:effectLst/>
                <a:latin typeface="Söhne"/>
              </a:rPr>
              <a:t>Jupyter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 Notebook)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과 유사한 인터페이스를 제공</a:t>
            </a: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텐서플로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(TensorFlow),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Söhne"/>
              </a:rPr>
              <a:t>케라스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chemeClr val="tx1"/>
                </a:solidFill>
                <a:effectLst/>
                <a:latin typeface="Söhne"/>
              </a:rPr>
              <a:t>Keras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), </a:t>
            </a:r>
            <a:r>
              <a:rPr lang="ko-KR" altLang="en-US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파이토치</a:t>
            </a:r>
            <a:r>
              <a:rPr lang="en-US" altLang="ko-KR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(</a:t>
            </a:r>
            <a:r>
              <a:rPr lang="en-US" altLang="ko-KR" b="0" i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PyTorch</a:t>
            </a:r>
            <a:r>
              <a:rPr lang="en-US" altLang="ko-KR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)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등 딥러닝 프레임워크 지원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별다른 개발 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환경 세팅 필요 없음</a:t>
            </a:r>
            <a:endParaRPr lang="en-US" altLang="ko-KR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lang="en-US" dirty="0">
              <a:solidFill>
                <a:schemeClr val="tx1"/>
              </a:solidFill>
              <a:latin typeface="Söhne"/>
            </a:endParaRPr>
          </a:p>
          <a:p>
            <a:pPr marL="431800" indent="-431800" algn="l">
              <a:lnSpc>
                <a:spcPct val="130000"/>
              </a:lnSpc>
              <a:buSzPct val="123000"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1. 신경망 이전의 영상인식 (분류 예시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dirty="0"/>
              <a:t>3</a:t>
            </a:r>
            <a:r>
              <a:rPr dirty="0"/>
              <a:t>. </a:t>
            </a:r>
            <a:r>
              <a:rPr lang="ko-KR" altLang="en-US" dirty="0"/>
              <a:t>이미지 구조 설명</a:t>
            </a:r>
            <a:endParaRPr dirty="0"/>
          </a:p>
        </p:txBody>
      </p:sp>
      <p:sp>
        <p:nvSpPr>
          <p:cNvPr id="229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7289F7-9736-5CD5-206E-07C53BD58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6226398"/>
            <a:ext cx="7367153" cy="55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EC38EC-0FD2-65C4-B30A-36691E26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2451" y="6226398"/>
            <a:ext cx="7367153" cy="55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카카오톡 오픈 채팅">
            <a:extLst>
              <a:ext uri="{FF2B5EF4-FFF2-40B4-BE49-F238E27FC236}">
                <a16:creationId xmlns:a16="http://schemas.microsoft.com/office/drawing/2014/main" id="{B249AEE1-3FFF-194E-ADFF-B10BF309C30D}"/>
              </a:ext>
            </a:extLst>
          </p:cNvPr>
          <p:cNvSpPr txBox="1"/>
          <p:nvPr/>
        </p:nvSpPr>
        <p:spPr>
          <a:xfrm>
            <a:off x="2949641" y="5459008"/>
            <a:ext cx="3880871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 marL="0" indent="0">
              <a:buNone/>
            </a:pPr>
            <a:r>
              <a:rPr lang="en-US" dirty="0"/>
              <a:t>(3, 773, 580)</a:t>
            </a:r>
            <a:endParaRPr dirty="0"/>
          </a:p>
        </p:txBody>
      </p:sp>
      <p:sp>
        <p:nvSpPr>
          <p:cNvPr id="5" name="카카오톡 오픈 채팅">
            <a:extLst>
              <a:ext uri="{FF2B5EF4-FFF2-40B4-BE49-F238E27FC236}">
                <a16:creationId xmlns:a16="http://schemas.microsoft.com/office/drawing/2014/main" id="{F797BFB7-F7E7-84B2-03B7-FF3E26B6E238}"/>
              </a:ext>
            </a:extLst>
          </p:cNvPr>
          <p:cNvSpPr txBox="1"/>
          <p:nvPr/>
        </p:nvSpPr>
        <p:spPr>
          <a:xfrm>
            <a:off x="13425592" y="5459008"/>
            <a:ext cx="3880871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28600" indent="-228600" algn="l">
              <a:lnSpc>
                <a:spcPct val="90000"/>
              </a:lnSpc>
              <a:spcBef>
                <a:spcPts val="4500"/>
              </a:spcBef>
              <a:buSzPct val="100000"/>
              <a:buChar char="•"/>
              <a:defRPr sz="4800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 marL="0" indent="0">
              <a:buNone/>
            </a:pPr>
            <a:r>
              <a:rPr lang="en-US" dirty="0"/>
              <a:t>(1, 773, 580)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DA71D-5637-F293-414F-54F3B51F966C}"/>
              </a:ext>
            </a:extLst>
          </p:cNvPr>
          <p:cNvSpPr txBox="1"/>
          <p:nvPr/>
        </p:nvSpPr>
        <p:spPr>
          <a:xfrm>
            <a:off x="1302840" y="4170270"/>
            <a:ext cx="25314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/>
              <a:t>RGB 3</a:t>
            </a:r>
            <a:r>
              <a:rPr lang="ko-KR" altLang="en-US" sz="3600" dirty="0"/>
              <a:t>채널</a:t>
            </a:r>
            <a:endParaRPr kumimoji="0" lang="ko-KR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C653374-77F1-0DD1-28BC-9735A686B64B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2568589" y="4826860"/>
            <a:ext cx="706626" cy="672069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61E3D38-A376-C3FD-E223-179CA4BC3063}"/>
              </a:ext>
            </a:extLst>
          </p:cNvPr>
          <p:cNvSpPr txBox="1"/>
          <p:nvPr/>
        </p:nvSpPr>
        <p:spPr>
          <a:xfrm>
            <a:off x="3910894" y="3774355"/>
            <a:ext cx="237838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600" dirty="0"/>
              <a:t>가로</a:t>
            </a:r>
            <a:r>
              <a:rPr lang="en-US" altLang="ko-KR" sz="3600" dirty="0"/>
              <a:t>(pixel)</a:t>
            </a:r>
            <a:endParaRPr kumimoji="0" lang="ko-KR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F88906-3F80-7956-2AF2-D8A36B27AF88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534956" y="4430945"/>
            <a:ext cx="565131" cy="1123384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5A16E4-E1BE-B8F8-B410-98290132DF62}"/>
              </a:ext>
            </a:extLst>
          </p:cNvPr>
          <p:cNvSpPr txBox="1"/>
          <p:nvPr/>
        </p:nvSpPr>
        <p:spPr>
          <a:xfrm>
            <a:off x="6500271" y="4170270"/>
            <a:ext cx="237838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600" dirty="0"/>
              <a:t>세로</a:t>
            </a:r>
            <a:r>
              <a:rPr lang="en-US" altLang="ko-KR" sz="3600" dirty="0"/>
              <a:t>(pixel)</a:t>
            </a:r>
            <a:endParaRPr kumimoji="0" lang="ko-KR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7FD883C-092A-B8C6-F301-7A8B5CD89810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085880" y="4826860"/>
            <a:ext cx="1603584" cy="727469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98EAAF-8CE1-402C-95AF-B9F6B25D8B2A}"/>
              </a:ext>
            </a:extLst>
          </p:cNvPr>
          <p:cNvSpPr txBox="1"/>
          <p:nvPr/>
        </p:nvSpPr>
        <p:spPr>
          <a:xfrm>
            <a:off x="11682451" y="4170270"/>
            <a:ext cx="25314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600" dirty="0"/>
              <a:t>gray 1</a:t>
            </a:r>
            <a:r>
              <a:rPr lang="ko-KR" altLang="en-US" sz="3600" dirty="0"/>
              <a:t>채널</a:t>
            </a:r>
            <a:endParaRPr kumimoji="0" lang="ko-KR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36CE53-A630-F38E-012A-6FDD1E2ED76C}"/>
              </a:ext>
            </a:extLst>
          </p:cNvPr>
          <p:cNvSpPr txBox="1"/>
          <p:nvPr/>
        </p:nvSpPr>
        <p:spPr>
          <a:xfrm>
            <a:off x="14290505" y="3774355"/>
            <a:ext cx="237838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600" dirty="0"/>
              <a:t>가로</a:t>
            </a:r>
            <a:r>
              <a:rPr lang="en-US" altLang="ko-KR" sz="3600" dirty="0"/>
              <a:t>(pixel)</a:t>
            </a:r>
            <a:endParaRPr kumimoji="0" lang="ko-KR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0F6EE9-BECD-7EC9-3212-BFE99060101B}"/>
              </a:ext>
            </a:extLst>
          </p:cNvPr>
          <p:cNvSpPr txBox="1"/>
          <p:nvPr/>
        </p:nvSpPr>
        <p:spPr>
          <a:xfrm>
            <a:off x="16879882" y="4170270"/>
            <a:ext cx="237838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600" dirty="0"/>
              <a:t>세로</a:t>
            </a:r>
            <a:r>
              <a:rPr lang="en-US" altLang="ko-KR" sz="3600" dirty="0"/>
              <a:t>(pixel)</a:t>
            </a:r>
            <a:endParaRPr kumimoji="0" lang="ko-KR" altLang="en-US" sz="36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1571BEC-34D8-CB79-4FD5-207B2E2674D0}"/>
              </a:ext>
            </a:extLst>
          </p:cNvPr>
          <p:cNvCxnSpPr>
            <a:cxnSpLocks/>
          </p:cNvCxnSpPr>
          <p:nvPr/>
        </p:nvCxnSpPr>
        <p:spPr>
          <a:xfrm flipH="1" flipV="1">
            <a:off x="13052978" y="4826860"/>
            <a:ext cx="706626" cy="672069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11CB72B-0D6A-DCEC-FC5E-4BF28927D538}"/>
              </a:ext>
            </a:extLst>
          </p:cNvPr>
          <p:cNvCxnSpPr>
            <a:cxnSpLocks/>
          </p:cNvCxnSpPr>
          <p:nvPr/>
        </p:nvCxnSpPr>
        <p:spPr>
          <a:xfrm flipV="1">
            <a:off x="15019345" y="4430945"/>
            <a:ext cx="565131" cy="1123384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555A0BA-266B-2667-ED37-D9E1FF0A0320}"/>
              </a:ext>
            </a:extLst>
          </p:cNvPr>
          <p:cNvCxnSpPr>
            <a:cxnSpLocks/>
          </p:cNvCxnSpPr>
          <p:nvPr/>
        </p:nvCxnSpPr>
        <p:spPr>
          <a:xfrm flipV="1">
            <a:off x="16570269" y="4826860"/>
            <a:ext cx="1603584" cy="727469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1. 신경망 이전의 영상인식 (분류 예시)"/>
          <p:cNvSpPr txBox="1">
            <a:spLocks noGrp="1"/>
          </p:cNvSpPr>
          <p:nvPr>
            <p:ph type="title"/>
          </p:nvPr>
        </p:nvSpPr>
        <p:spPr>
          <a:xfrm>
            <a:off x="1206500" y="1333500"/>
            <a:ext cx="21646292" cy="1433163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이미지 구조 설명</a:t>
            </a:r>
            <a:endParaRPr dirty="0"/>
          </a:p>
        </p:txBody>
      </p:sp>
      <p:sp>
        <p:nvSpPr>
          <p:cNvPr id="235" name="선"/>
          <p:cNvSpPr/>
          <p:nvPr/>
        </p:nvSpPr>
        <p:spPr>
          <a:xfrm>
            <a:off x="1302840" y="2819399"/>
            <a:ext cx="18611287" cy="1"/>
          </a:xfrm>
          <a:prstGeom prst="line">
            <a:avLst/>
          </a:prstGeom>
          <a:ln w="25400">
            <a:solidFill>
              <a:srgbClr val="ECECEC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4418A6-638F-90DF-F173-A2509B0BB71B}"/>
              </a:ext>
            </a:extLst>
          </p:cNvPr>
          <p:cNvGrpSpPr/>
          <p:nvPr/>
        </p:nvGrpSpPr>
        <p:grpSpPr>
          <a:xfrm>
            <a:off x="1910540" y="3534062"/>
            <a:ext cx="16797686" cy="5581648"/>
            <a:chOff x="1910540" y="3534062"/>
            <a:chExt cx="16797686" cy="558164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1E35D90-2C9F-622A-FDE8-A2C7C35A9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540" y="4282874"/>
              <a:ext cx="10281460" cy="4084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D0A0E2D-A7F2-6D4F-35DC-A648221D09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0"/>
            <a:stretch/>
          </p:blipFill>
          <p:spPr bwMode="auto">
            <a:xfrm>
              <a:off x="12192000" y="3534062"/>
              <a:ext cx="6516226" cy="5581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1940년대 근대 신경망의 연구를 기반으로 각 신경세포의 기능은 단순하나 상호 연결됨으로써 복잡한 계산을 수행할 수 있다는 이론을 시스템에 적용…">
            <a:extLst>
              <a:ext uri="{FF2B5EF4-FFF2-40B4-BE49-F238E27FC236}">
                <a16:creationId xmlns:a16="http://schemas.microsoft.com/office/drawing/2014/main" id="{9B128C6A-5192-7273-FC21-9222D78054B5}"/>
              </a:ext>
            </a:extLst>
          </p:cNvPr>
          <p:cNvSpPr txBox="1"/>
          <p:nvPr/>
        </p:nvSpPr>
        <p:spPr>
          <a:xfrm>
            <a:off x="1916063" y="9168541"/>
            <a:ext cx="17998064" cy="167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b="0" i="0" dirty="0">
                <a:solidFill>
                  <a:schemeClr val="tx1"/>
                </a:solidFill>
                <a:effectLst/>
                <a:latin typeface="Söhne"/>
              </a:rPr>
              <a:t>RGB,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Söhne"/>
              </a:rPr>
              <a:t>Gray 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이미지 픽셀 값은 </a:t>
            </a:r>
            <a:r>
              <a:rPr lang="en-US" altLang="ko-KR" dirty="0">
                <a:solidFill>
                  <a:schemeClr val="tx1"/>
                </a:solidFill>
                <a:latin typeface="Söhne"/>
              </a:rPr>
              <a:t>0~255 </a:t>
            </a:r>
            <a:r>
              <a:rPr lang="ko-KR" altLang="en-US" dirty="0">
                <a:solidFill>
                  <a:schemeClr val="tx1"/>
                </a:solidFill>
                <a:latin typeface="Söhne"/>
              </a:rPr>
              <a:t>사이</a:t>
            </a:r>
            <a:endParaRPr lang="en-US" altLang="ko-KR" dirty="0">
              <a:solidFill>
                <a:schemeClr val="tx1"/>
              </a:solidFill>
              <a:latin typeface="Söhne"/>
            </a:endParaRPr>
          </a:p>
          <a:p>
            <a:pPr marL="457200" indent="-457200" algn="l"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tx1"/>
                </a:solidFill>
              </a:rPr>
              <a:t>Python </a:t>
            </a:r>
            <a:r>
              <a:rPr lang="ko-KR" altLang="en-US" dirty="0">
                <a:solidFill>
                  <a:schemeClr val="tx1"/>
                </a:solidFill>
              </a:rPr>
              <a:t>등 프로그래밍 언어로 이미지 파일 </a:t>
            </a:r>
            <a:r>
              <a:rPr lang="en-US" altLang="ko-KR" dirty="0">
                <a:solidFill>
                  <a:schemeClr val="tx1"/>
                </a:solidFill>
              </a:rPr>
              <a:t>load</a:t>
            </a:r>
            <a:r>
              <a:rPr lang="ko-KR" altLang="en-US" dirty="0">
                <a:solidFill>
                  <a:schemeClr val="tx1"/>
                </a:solidFill>
              </a:rPr>
              <a:t>하면 배열 형식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indent="-457200" algn="l">
              <a:buFontTx/>
              <a:buChar char="-"/>
              <a:defRPr sz="3400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lang="en-US" altLang="ko-KR" dirty="0">
                <a:solidFill>
                  <a:schemeClr val="tx1"/>
                </a:solidFill>
              </a:rPr>
              <a:t>RGB 3</a:t>
            </a:r>
            <a:r>
              <a:rPr lang="ko-KR" altLang="en-US" dirty="0">
                <a:solidFill>
                  <a:schemeClr val="tx1"/>
                </a:solidFill>
              </a:rPr>
              <a:t>차원</a:t>
            </a:r>
            <a:r>
              <a:rPr lang="en-US" altLang="ko-KR" dirty="0">
                <a:solidFill>
                  <a:schemeClr val="tx1"/>
                </a:solidFill>
              </a:rPr>
              <a:t>, Gray 2</a:t>
            </a:r>
            <a:r>
              <a:rPr lang="ko-KR" altLang="en-US" dirty="0">
                <a:solidFill>
                  <a:schemeClr val="tx1"/>
                </a:solidFill>
              </a:rPr>
              <a:t>차원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12820</TotalTime>
  <Words>1445</Words>
  <Application>Microsoft Office PowerPoint</Application>
  <PresentationFormat>사용자 지정</PresentationFormat>
  <Paragraphs>284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Helvetica Neue</vt:lpstr>
      <vt:lpstr>Helvetica Neue Medium</vt:lpstr>
      <vt:lpstr>Söhne</vt:lpstr>
      <vt:lpstr>NanumGothic</vt:lpstr>
      <vt:lpstr>NanumGothic</vt:lpstr>
      <vt:lpstr>Arial</vt:lpstr>
      <vt:lpstr>Roboto</vt:lpstr>
      <vt:lpstr>20_BasicBlack</vt:lpstr>
      <vt:lpstr>인공지능을 활용한 영상처리</vt:lpstr>
      <vt:lpstr>발표자 소개</vt:lpstr>
      <vt:lpstr>진행 순서 (목차)</vt:lpstr>
      <vt:lpstr>1. 딥러닝 영상처리의 동향</vt:lpstr>
      <vt:lpstr>1. 딥러닝 영상처리의 동향</vt:lpstr>
      <vt:lpstr>번외. ChatGPT</vt:lpstr>
      <vt:lpstr>2. 구글 코랩(Google Colab )</vt:lpstr>
      <vt:lpstr>3. 이미지 구조 설명</vt:lpstr>
      <vt:lpstr>3. 이미지 구조 설명</vt:lpstr>
      <vt:lpstr>3. 이미지 구조 설명</vt:lpstr>
      <vt:lpstr>4. 영상인식 기술의 신경망 적용</vt:lpstr>
      <vt:lpstr>4. 영상인식 기술의 신경망 적용 (주요 변수)</vt:lpstr>
      <vt:lpstr>4. 영상인식 기술의 신경망 적용 (주요 변수)</vt:lpstr>
      <vt:lpstr>4. 영상인식 기술의 신경망 적용</vt:lpstr>
      <vt:lpstr>4. 영상인식 기술의 신경망 적용 (활성함수)</vt:lpstr>
      <vt:lpstr>4. 영상인식 기술의 신경망 적용 (이진분류)</vt:lpstr>
      <vt:lpstr>4. 영상인식 기술의 신경망 적용 (다층퍼셉트론)</vt:lpstr>
      <vt:lpstr>4. 영상인식 기술의 신경망 적용 (학습)</vt:lpstr>
      <vt:lpstr>5. 신경망 이미지 분류 실습(학습2)</vt:lpstr>
      <vt:lpstr>5. 신경망 이미지 분류 실습(MNIST 분류)</vt:lpstr>
      <vt:lpstr>5. 신경망 이미지 분류 실습(MNIST 분류)</vt:lpstr>
      <vt:lpstr>PowerPoint 프레젠테이션</vt:lpstr>
      <vt:lpstr>PowerPoint 프레젠테이션</vt:lpstr>
      <vt:lpstr>PowerPoint 프레젠테이션</vt:lpstr>
      <vt:lpstr>PowerPoint 프레젠테이션</vt:lpstr>
      <vt:lpstr>6. 합성곱 신경망 이미지 분류 실습 (Cifar)</vt:lpstr>
      <vt:lpstr>구글 드라이브(실습 코드)</vt:lpstr>
      <vt:lpstr>-끝-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인공지능을 활용한 영상처리</dc:title>
  <cp:lastModifiedBy>e060431</cp:lastModifiedBy>
  <cp:revision>365</cp:revision>
  <dcterms:modified xsi:type="dcterms:W3CDTF">2023-07-11T08:19:21Z</dcterms:modified>
</cp:coreProperties>
</file>